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56" r:id="rId3"/>
    <p:sldId id="265" r:id="rId4"/>
    <p:sldId id="266" r:id="rId5"/>
    <p:sldId id="267" r:id="rId6"/>
    <p:sldId id="257" r:id="rId7"/>
    <p:sldId id="258" r:id="rId8"/>
    <p:sldId id="264" r:id="rId9"/>
    <p:sldId id="259" r:id="rId10"/>
    <p:sldId id="263" r:id="rId11"/>
    <p:sldId id="293" r:id="rId12"/>
    <p:sldId id="262"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60"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44"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fld id="{5B7863EF-6C73-4395-BA98-2F4EDAECE520}" type="datetimeFigureOut">
              <a:rPr lang="en-US" smtClean="0"/>
              <a:t>12/5/2021</a:t>
            </a:fld>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fld id="{C181D5AA-AE58-4F92-BDC0-3FF599FC3F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863EF-6C73-4395-BA98-2F4EDAECE52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1D5AA-AE58-4F92-BDC0-3FF599FC3F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863EF-6C73-4395-BA98-2F4EDAECE52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1D5AA-AE58-4F92-BDC0-3FF599FC3F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B7863EF-6C73-4395-BA98-2F4EDAECE520}" type="datetimeFigureOut">
              <a:rPr lang="en-US" smtClean="0"/>
              <a:t>12/5/2021</a:t>
            </a:fld>
            <a:endParaRPr lang="en-US"/>
          </a:p>
        </p:txBody>
      </p:sp>
      <p:sp>
        <p:nvSpPr>
          <p:cNvPr id="9" name="Slide Number Placeholder 8"/>
          <p:cNvSpPr>
            <a:spLocks noGrp="1"/>
          </p:cNvSpPr>
          <p:nvPr>
            <p:ph type="sldNum" sz="quarter" idx="15"/>
          </p:nvPr>
        </p:nvSpPr>
        <p:spPr/>
        <p:txBody>
          <a:bodyPr rtlCol="0"/>
          <a:lstStyle/>
          <a:p>
            <a:fld id="{C181D5AA-AE58-4F92-BDC0-3FF599FC3F01}"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fld id="{5B7863EF-6C73-4395-BA98-2F4EDAECE520}" type="datetimeFigureOut">
              <a:rPr lang="en-US" smtClean="0"/>
              <a:t>12/5/2021</a:t>
            </a:fld>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fld id="{C181D5AA-AE58-4F92-BDC0-3FF599FC3F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7863EF-6C73-4395-BA98-2F4EDAECE52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1D5AA-AE58-4F92-BDC0-3FF599FC3F01}" type="slidenum">
              <a:rPr lang="en-US" smtClean="0"/>
              <a:t>‹#›</a:t>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B7863EF-6C73-4395-BA98-2F4EDAECE520}"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1D5AA-AE58-4F92-BDC0-3FF599FC3F01}" type="slidenum">
              <a:rPr lang="en-US" smtClean="0"/>
              <a:t>‹#›</a:t>
            </a:fld>
            <a:endParaRPr lang="en-US"/>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B7863EF-6C73-4395-BA98-2F4EDAECE520}" type="datetimeFigureOut">
              <a:rPr lang="en-US" smtClean="0"/>
              <a:t>12/5/2021</a:t>
            </a:fld>
            <a:endParaRPr lang="en-US"/>
          </a:p>
        </p:txBody>
      </p:sp>
      <p:sp>
        <p:nvSpPr>
          <p:cNvPr id="7" name="Slide Number Placeholder 6"/>
          <p:cNvSpPr>
            <a:spLocks noGrp="1"/>
          </p:cNvSpPr>
          <p:nvPr>
            <p:ph type="sldNum" sz="quarter" idx="11"/>
          </p:nvPr>
        </p:nvSpPr>
        <p:spPr/>
        <p:txBody>
          <a:bodyPr rtlCol="0"/>
          <a:lstStyle/>
          <a:p>
            <a:fld id="{C181D5AA-AE58-4F92-BDC0-3FF599FC3F01}"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863EF-6C73-4395-BA98-2F4EDAECE520}"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1D5AA-AE58-4F92-BDC0-3FF599FC3F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B7863EF-6C73-4395-BA98-2F4EDAECE520}" type="datetimeFigureOut">
              <a:rPr lang="en-US" smtClean="0"/>
              <a:t>12/5/2021</a:t>
            </a:fld>
            <a:endParaRPr lang="en-US"/>
          </a:p>
        </p:txBody>
      </p:sp>
      <p:sp>
        <p:nvSpPr>
          <p:cNvPr id="22" name="Slide Number Placeholder 21"/>
          <p:cNvSpPr>
            <a:spLocks noGrp="1"/>
          </p:cNvSpPr>
          <p:nvPr>
            <p:ph type="sldNum" sz="quarter" idx="15"/>
          </p:nvPr>
        </p:nvSpPr>
        <p:spPr/>
        <p:txBody>
          <a:bodyPr rtlCol="0"/>
          <a:lstStyle/>
          <a:p>
            <a:fld id="{C181D5AA-AE58-4F92-BDC0-3FF599FC3F01}"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B7863EF-6C73-4395-BA98-2F4EDAECE520}" type="datetimeFigureOut">
              <a:rPr lang="en-US" smtClean="0"/>
              <a:t>12/5/2021</a:t>
            </a:fld>
            <a:endParaRPr lang="en-US"/>
          </a:p>
        </p:txBody>
      </p:sp>
      <p:sp>
        <p:nvSpPr>
          <p:cNvPr id="18" name="Slide Number Placeholder 17"/>
          <p:cNvSpPr>
            <a:spLocks noGrp="1"/>
          </p:cNvSpPr>
          <p:nvPr>
            <p:ph type="sldNum" sz="quarter" idx="11"/>
          </p:nvPr>
        </p:nvSpPr>
        <p:spPr/>
        <p:txBody>
          <a:bodyPr rtlCol="0"/>
          <a:lstStyle/>
          <a:p>
            <a:fld id="{C181D5AA-AE58-4F92-BDC0-3FF599FC3F01}"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5B7863EF-6C73-4395-BA98-2F4EDAECE520}" type="datetimeFigureOut">
              <a:rPr lang="en-US" smtClean="0"/>
              <a:t>12/5/2021</a:t>
            </a:fld>
            <a:endParaRPr lang="en-US"/>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C181D5AA-AE58-4F92-BDC0-3FF599FC3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2188" y="1504950"/>
            <a:ext cx="6667500" cy="5929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smtClean="0">
                <a:solidFill>
                  <a:srgbClr val="FF0000"/>
                </a:solidFill>
                <a:effectLst>
                  <a:outerShdw dist="45791" dir="2021404" algn="ctr" rotWithShape="0">
                    <a:srgbClr val="B2B2B2">
                      <a:alpha val="79999"/>
                    </a:srgbClr>
                  </a:outerShdw>
                </a:effectLst>
                <a:latin typeface="+mn-lt"/>
                <a:ea typeface="+mn-lt"/>
                <a:cs typeface="+mn-lt"/>
              </a:rPr>
              <a:t>EM VIẾT BÁO TƯỜNG </a:t>
            </a:r>
            <a:endParaRPr lang="vi-VN" sz="3600" b="1" kern="10">
              <a:solidFill>
                <a:srgbClr val="FF0000"/>
              </a:solidFill>
              <a:effectLst>
                <a:outerShdw dist="45791" dir="2021404" algn="ctr" rotWithShape="0">
                  <a:srgbClr val="B2B2B2">
                    <a:alpha val="79999"/>
                  </a:srgbClr>
                </a:outerShdw>
              </a:effectLst>
              <a:latin typeface="+mn-lt"/>
              <a:ea typeface="+mn-lt"/>
              <a:cs typeface="+mn-lt"/>
            </a:endParaRPr>
          </a:p>
        </p:txBody>
      </p:sp>
      <p:pic>
        <p:nvPicPr>
          <p:cNvPr id="20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344341"/>
            <a:ext cx="78740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5"/>
          <p:cNvSpPr>
            <a:spLocks noChangeArrowheads="1" noChangeShapeType="1" noTextEdit="1"/>
          </p:cNvSpPr>
          <p:nvPr/>
        </p:nvSpPr>
        <p:spPr bwMode="auto">
          <a:xfrm>
            <a:off x="2667000" y="871538"/>
            <a:ext cx="3848100" cy="422674"/>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FFFF00"/>
                </a:solidFill>
                <a:effectLst>
                  <a:outerShdw dist="35921" dir="2700000" algn="ctr" rotWithShape="0">
                    <a:srgbClr val="990000"/>
                  </a:outerShdw>
                </a:effectLst>
                <a:latin typeface="+mn-lt"/>
                <a:ea typeface="+mn-lt"/>
                <a:cs typeface="+mn-lt"/>
              </a:rPr>
              <a:t>Bài thực hành </a:t>
            </a:r>
            <a:r>
              <a:rPr lang="vi-VN" sz="3600" kern="10" smtClean="0">
                <a:ln w="19050">
                  <a:solidFill>
                    <a:srgbClr val="99CCFF"/>
                  </a:solidFill>
                  <a:round/>
                  <a:headEnd/>
                  <a:tailEnd/>
                </a:ln>
                <a:solidFill>
                  <a:srgbClr val="FFFF00"/>
                </a:solidFill>
                <a:effectLst>
                  <a:outerShdw dist="35921" dir="2700000" algn="ctr" rotWithShape="0">
                    <a:srgbClr val="990000"/>
                  </a:outerShdw>
                </a:effectLst>
                <a:latin typeface="+mn-lt"/>
                <a:ea typeface="+mn-lt"/>
                <a:cs typeface="+mn-lt"/>
              </a:rPr>
              <a:t>4</a:t>
            </a:r>
            <a:endParaRPr lang="vi-VN" sz="3600" kern="10">
              <a:ln w="19050">
                <a:solidFill>
                  <a:srgbClr val="99CCFF"/>
                </a:solidFill>
                <a:round/>
                <a:headEnd/>
                <a:tailEnd/>
              </a:ln>
              <a:solidFill>
                <a:srgbClr val="FFFF00"/>
              </a:solidFill>
              <a:effectLst>
                <a:outerShdw dist="35921" dir="2700000" algn="ctr" rotWithShape="0">
                  <a:srgbClr val="990000"/>
                </a:outerShdw>
              </a:effectLst>
              <a:latin typeface="+mn-lt"/>
              <a:ea typeface="+mn-lt"/>
              <a:cs typeface="+mn-lt"/>
            </a:endParaRPr>
          </a:p>
        </p:txBody>
      </p:sp>
      <p:sp>
        <p:nvSpPr>
          <p:cNvPr id="2053" name="WordArt 4"/>
          <p:cNvSpPr>
            <a:spLocks noChangeArrowheads="1" noChangeShapeType="1" noTextEdit="1"/>
          </p:cNvSpPr>
          <p:nvPr/>
        </p:nvSpPr>
        <p:spPr bwMode="auto">
          <a:xfrm>
            <a:off x="723900" y="19050"/>
            <a:ext cx="8001000" cy="8524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3600" b="1" kern="10">
              <a:solidFill>
                <a:srgbClr val="FF0000"/>
              </a:solidFill>
              <a:effectLst>
                <a:outerShdw dist="45791" dir="2021404" algn="ctr" rotWithShape="0">
                  <a:srgbClr val="B2B2B2">
                    <a:alpha val="79999"/>
                  </a:srgbClr>
                </a:outerShdw>
              </a:effectLst>
              <a:latin typeface="+mn-lt"/>
              <a:ea typeface="+mn-lt"/>
              <a:cs typeface="+mn-lt"/>
            </a:endParaRPr>
          </a:p>
        </p:txBody>
      </p:sp>
      <p:sp>
        <p:nvSpPr>
          <p:cNvPr id="2054" name="WordArt 4"/>
          <p:cNvSpPr>
            <a:spLocks noChangeArrowheads="1" noChangeShapeType="1" noTextEdit="1"/>
          </p:cNvSpPr>
          <p:nvPr/>
        </p:nvSpPr>
        <p:spPr bwMode="auto">
          <a:xfrm>
            <a:off x="1905000" y="296168"/>
            <a:ext cx="5105400" cy="29825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002060"/>
                </a:solidFill>
                <a:effectLst>
                  <a:outerShdw dist="45791" dir="2021404" algn="ctr" rotWithShape="0">
                    <a:srgbClr val="B2B2B2">
                      <a:alpha val="79999"/>
                    </a:srgbClr>
                  </a:outerShdw>
                </a:effectLst>
                <a:latin typeface="+mn-lt"/>
                <a:ea typeface="+mn-lt"/>
                <a:cs typeface="+mn-lt"/>
              </a:rPr>
              <a:t>CĐ</a:t>
            </a:r>
            <a:r>
              <a:rPr lang="vi-VN" sz="3600" b="1" kern="10" smtClean="0">
                <a:solidFill>
                  <a:srgbClr val="002060"/>
                </a:solidFill>
                <a:effectLst>
                  <a:outerShdw dist="45791" dir="2021404" algn="ctr" rotWithShape="0">
                    <a:srgbClr val="B2B2B2">
                      <a:alpha val="79999"/>
                    </a:srgbClr>
                  </a:outerShdw>
                </a:effectLst>
                <a:latin typeface="+mn-lt"/>
                <a:ea typeface="+mn-lt"/>
                <a:cs typeface="+mn-lt"/>
              </a:rPr>
              <a:t>: THÊM HÌNH ẢNH</a:t>
            </a:r>
            <a:endParaRPr lang="vi-VN" sz="3600" b="1" kern="10">
              <a:solidFill>
                <a:srgbClr val="002060"/>
              </a:solidFill>
              <a:effectLst>
                <a:outerShdw dist="45791" dir="2021404" algn="ctr" rotWithShape="0">
                  <a:srgbClr val="B2B2B2">
                    <a:alpha val="79999"/>
                  </a:srgbClr>
                </a:outerShdw>
              </a:effectLst>
              <a:latin typeface="+mn-lt"/>
              <a:ea typeface="+mn-lt"/>
              <a:cs typeface="+mn-lt"/>
            </a:endParaRPr>
          </a:p>
        </p:txBody>
      </p:sp>
    </p:spTree>
    <p:extLst>
      <p:ext uri="{BB962C8B-B14F-4D97-AF65-F5344CB8AC3E}">
        <p14:creationId xmlns:p14="http://schemas.microsoft.com/office/powerpoint/2010/main" val="154285102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515"/>
            <a:ext cx="5764090" cy="512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301337"/>
            <a:ext cx="2362200" cy="830997"/>
          </a:xfrm>
          <a:prstGeom prst="rect">
            <a:avLst/>
          </a:prstGeom>
          <a:solidFill>
            <a:schemeClr val="bg2"/>
          </a:solidFill>
        </p:spPr>
        <p:txBody>
          <a:bodyPr wrap="square" rtlCol="0">
            <a:spAutoFit/>
          </a:bodyPr>
          <a:lstStyle/>
          <a:p>
            <a:r>
              <a:rPr lang="en-US" sz="2400" b="1" smtClean="0">
                <a:solidFill>
                  <a:srgbClr val="0070C0"/>
                </a:solidFill>
              </a:rPr>
              <a:t>Báo tường về thông điệp 5K</a:t>
            </a:r>
            <a:endParaRPr lang="vi-VN" sz="2400" b="1">
              <a:solidFill>
                <a:srgbClr val="0070C0"/>
              </a:solidFill>
            </a:endParaRPr>
          </a:p>
        </p:txBody>
      </p:sp>
    </p:spTree>
    <p:extLst>
      <p:ext uri="{BB962C8B-B14F-4D97-AF65-F5344CB8AC3E}">
        <p14:creationId xmlns:p14="http://schemas.microsoft.com/office/powerpoint/2010/main" val="113949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325" y="57892"/>
            <a:ext cx="4157663" cy="503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02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491729"/>
          </a:xfrm>
        </p:spPr>
        <p:txBody>
          <a:bodyPr>
            <a:normAutofit fontScale="90000"/>
          </a:bodyPr>
          <a:lstStyle/>
          <a:p>
            <a:r>
              <a:rPr lang="en-US" b="1" smtClean="0">
                <a:solidFill>
                  <a:srgbClr val="FF0000"/>
                </a:solidFill>
                <a:latin typeface="Times New Roman" pitchFamily="18" charset="0"/>
                <a:cs typeface="Times New Roman" pitchFamily="18" charset="0"/>
              </a:rPr>
              <a:t>thủ thuật</a:t>
            </a:r>
            <a:endParaRPr lang="en-US"/>
          </a:p>
        </p:txBody>
      </p:sp>
      <p:sp>
        <p:nvSpPr>
          <p:cNvPr id="3" name="Content Placeholder 2"/>
          <p:cNvSpPr>
            <a:spLocks noGrp="1"/>
          </p:cNvSpPr>
          <p:nvPr>
            <p:ph sz="quarter" idx="1"/>
          </p:nvPr>
        </p:nvSpPr>
        <p:spPr>
          <a:xfrm>
            <a:off x="533400" y="800100"/>
            <a:ext cx="7467600" cy="3655314"/>
          </a:xfrm>
        </p:spPr>
        <p:txBody>
          <a:bodyPr>
            <a:normAutofit/>
          </a:bodyPr>
          <a:lstStyle/>
          <a:p>
            <a:pPr marL="0" indent="0">
              <a:buNone/>
            </a:pPr>
            <a:r>
              <a:rPr lang="en-US" b="1">
                <a:latin typeface="Times New Roman" pitchFamily="18" charset="0"/>
                <a:cs typeface="Times New Roman" pitchFamily="18" charset="0"/>
              </a:rPr>
              <a:t>_ Các bước sao chép nội dung trên internet:</a:t>
            </a:r>
          </a:p>
          <a:p>
            <a:pPr marL="0" indent="0">
              <a:buNone/>
            </a:pPr>
            <a:r>
              <a:rPr lang="en-US">
                <a:latin typeface="Times New Roman" pitchFamily="18" charset="0"/>
                <a:cs typeface="Times New Roman" pitchFamily="18" charset="0"/>
              </a:rPr>
              <a:t>B1: chọn nội dung text cần chép trên internet</a:t>
            </a:r>
          </a:p>
          <a:p>
            <a:pPr marL="0" indent="0">
              <a:buNone/>
            </a:pPr>
            <a:r>
              <a:rPr lang="en-US">
                <a:latin typeface="Times New Roman" pitchFamily="18" charset="0"/>
                <a:cs typeface="Times New Roman" pitchFamily="18" charset="0"/>
              </a:rPr>
              <a:t>B2: sao chép copy và dán nội dung vào notepad (mục đích xoá sạch đ</a:t>
            </a:r>
            <a:r>
              <a:rPr lang="en-US" smtClean="0">
                <a:latin typeface="Times New Roman" pitchFamily="18" charset="0"/>
                <a:cs typeface="Times New Roman" pitchFamily="18" charset="0"/>
              </a:rPr>
              <a:t>ịnh </a:t>
            </a:r>
            <a:r>
              <a:rPr lang="en-US">
                <a:latin typeface="Times New Roman" pitchFamily="18" charset="0"/>
                <a:cs typeface="Times New Roman" pitchFamily="18" charset="0"/>
              </a:rPr>
              <a:t>dạng)</a:t>
            </a:r>
          </a:p>
          <a:p>
            <a:pPr marL="0" indent="0">
              <a:buNone/>
            </a:pPr>
            <a:r>
              <a:rPr lang="en-US" smtClean="0">
                <a:latin typeface="Times New Roman" pitchFamily="18" charset="0"/>
                <a:cs typeface="Times New Roman" pitchFamily="18" charset="0"/>
              </a:rPr>
              <a:t>B3: </a:t>
            </a:r>
            <a:r>
              <a:rPr lang="en-US">
                <a:latin typeface="Times New Roman" pitchFamily="18" charset="0"/>
                <a:cs typeface="Times New Roman" pitchFamily="18" charset="0"/>
              </a:rPr>
              <a:t>sao chép nội dung từ notepad và dán vào word</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847418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6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8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1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19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47750"/>
            <a:ext cx="8077200" cy="3810000"/>
          </a:xfrm>
          <a:solidFill>
            <a:schemeClr val="bg2"/>
          </a:solidFill>
        </p:spPr>
        <p:txBody>
          <a:bodyPr>
            <a:noAutofit/>
          </a:bodyPr>
          <a:lstStyle/>
          <a:p>
            <a:pPr marL="0" indent="0">
              <a:buNone/>
            </a:pPr>
            <a:r>
              <a:rPr lang="nb-NO" sz="2800" b="1" smtClean="0">
                <a:solidFill>
                  <a:srgbClr val="C00000"/>
                </a:solidFill>
              </a:rPr>
              <a:t>1. Hình </a:t>
            </a:r>
            <a:r>
              <a:rPr lang="nb-NO" sz="2800" b="1">
                <a:solidFill>
                  <a:srgbClr val="C00000"/>
                </a:solidFill>
              </a:rPr>
              <a:t>ảnh chèn vào văn bản với mục đích gì?</a:t>
            </a:r>
            <a:endParaRPr lang="vi-VN" sz="2800" b="1">
              <a:solidFill>
                <a:srgbClr val="C00000"/>
              </a:solidFill>
            </a:endParaRPr>
          </a:p>
          <a:p>
            <a:pPr marL="457200" indent="-457200">
              <a:buClr>
                <a:srgbClr val="002060"/>
              </a:buClr>
              <a:buFont typeface="+mj-lt"/>
              <a:buAutoNum type="alphaUcPeriod"/>
            </a:pPr>
            <a:r>
              <a:rPr lang="nb-NO" sz="2800" b="1" smtClean="0">
                <a:solidFill>
                  <a:srgbClr val="002060"/>
                </a:solidFill>
              </a:rPr>
              <a:t>Minh </a:t>
            </a:r>
            <a:r>
              <a:rPr lang="nb-NO" sz="2800" b="1">
                <a:solidFill>
                  <a:srgbClr val="002060"/>
                </a:solidFill>
              </a:rPr>
              <a:t>họa cho nội dung văn bản.</a:t>
            </a:r>
            <a:endParaRPr lang="vi-VN" sz="2800" b="1">
              <a:solidFill>
                <a:srgbClr val="002060"/>
              </a:solidFill>
            </a:endParaRPr>
          </a:p>
          <a:p>
            <a:pPr marL="457200" indent="-457200">
              <a:buClr>
                <a:srgbClr val="002060"/>
              </a:buClr>
              <a:buFont typeface="+mj-lt"/>
              <a:buAutoNum type="alphaUcPeriod"/>
            </a:pPr>
            <a:r>
              <a:rPr lang="nb-NO" sz="2800" b="1" smtClean="0">
                <a:solidFill>
                  <a:srgbClr val="002060"/>
                </a:solidFill>
              </a:rPr>
              <a:t>Làm </a:t>
            </a:r>
            <a:r>
              <a:rPr lang="nb-NO" sz="2800" b="1">
                <a:solidFill>
                  <a:srgbClr val="002060"/>
                </a:solidFill>
              </a:rPr>
              <a:t>cho văn bản đẹp và rõ ràng hơn.</a:t>
            </a:r>
            <a:endParaRPr lang="vi-VN" sz="2800" b="1">
              <a:solidFill>
                <a:srgbClr val="002060"/>
              </a:solidFill>
            </a:endParaRPr>
          </a:p>
          <a:p>
            <a:pPr marL="457200" indent="-457200">
              <a:buClr>
                <a:srgbClr val="002060"/>
              </a:buClr>
              <a:buFont typeface="+mj-lt"/>
              <a:buAutoNum type="alphaUcPeriod"/>
            </a:pPr>
            <a:r>
              <a:rPr lang="nb-NO" sz="2800" b="1" smtClean="0">
                <a:solidFill>
                  <a:srgbClr val="002060"/>
                </a:solidFill>
              </a:rPr>
              <a:t>Làm </a:t>
            </a:r>
            <a:r>
              <a:rPr lang="nb-NO" sz="2800" b="1">
                <a:solidFill>
                  <a:srgbClr val="002060"/>
                </a:solidFill>
              </a:rPr>
              <a:t>cho nội dung văn bản có thể dễ hiểu hơn.</a:t>
            </a:r>
            <a:endParaRPr lang="vi-VN" sz="2800" b="1">
              <a:solidFill>
                <a:srgbClr val="002060"/>
              </a:solidFill>
            </a:endParaRPr>
          </a:p>
          <a:p>
            <a:pPr marL="457200" indent="-457200">
              <a:buClr>
                <a:srgbClr val="002060"/>
              </a:buClr>
              <a:buFont typeface="+mj-lt"/>
              <a:buAutoNum type="alphaUcPeriod"/>
            </a:pPr>
            <a:r>
              <a:rPr lang="nb-NO" sz="2800" b="1" smtClean="0">
                <a:solidFill>
                  <a:srgbClr val="002060"/>
                </a:solidFill>
              </a:rPr>
              <a:t>Tất </a:t>
            </a:r>
            <a:r>
              <a:rPr lang="nb-NO" sz="2800" b="1">
                <a:solidFill>
                  <a:srgbClr val="002060"/>
                </a:solidFill>
              </a:rPr>
              <a:t>cả các phương án trên.</a:t>
            </a:r>
            <a:endParaRPr lang="vi-VN" sz="2800" b="1">
              <a:solidFill>
                <a:srgbClr val="002060"/>
              </a:solidFill>
            </a:endParaRPr>
          </a:p>
          <a:p>
            <a:pPr marL="0" indent="0">
              <a:buNone/>
            </a:pPr>
            <a:endParaRPr lang="vi-VN" sz="2800" b="1">
              <a:solidFill>
                <a:srgbClr val="002060"/>
              </a:solidFill>
            </a:endParaRPr>
          </a:p>
        </p:txBody>
      </p:sp>
      <p:sp>
        <p:nvSpPr>
          <p:cNvPr id="4" name="Rectangle 3"/>
          <p:cNvSpPr/>
          <p:nvPr/>
        </p:nvSpPr>
        <p:spPr>
          <a:xfrm>
            <a:off x="429986" y="3973101"/>
            <a:ext cx="5257800" cy="4238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 name="TextBox 1"/>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370627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123950"/>
            <a:ext cx="8153400" cy="3429000"/>
          </a:xfrm>
          <a:solidFill>
            <a:schemeClr val="bg2"/>
          </a:solidFill>
        </p:spPr>
        <p:txBody>
          <a:bodyPr>
            <a:noAutofit/>
          </a:bodyPr>
          <a:lstStyle/>
          <a:p>
            <a:pPr marL="0" indent="0">
              <a:buNone/>
            </a:pPr>
            <a:r>
              <a:rPr lang="en-US" sz="2800" b="1" smtClean="0">
                <a:solidFill>
                  <a:srgbClr val="C00000"/>
                </a:solidFill>
              </a:rPr>
              <a:t>2. Muốn </a:t>
            </a:r>
            <a:r>
              <a:rPr lang="en-US" sz="2800" b="1">
                <a:solidFill>
                  <a:srgbClr val="C00000"/>
                </a:solidFill>
              </a:rPr>
              <a:t>chèn hình ảnh vào văn bản phải thực hiện như thế nào?</a:t>
            </a:r>
            <a:endParaRPr lang="vi-VN" sz="2800">
              <a:solidFill>
                <a:srgbClr val="C00000"/>
              </a:solidFill>
            </a:endParaRPr>
          </a:p>
          <a:p>
            <a:pPr marL="514350" indent="-514350">
              <a:buClr>
                <a:srgbClr val="002060"/>
              </a:buClr>
              <a:buFont typeface="+mj-lt"/>
              <a:buAutoNum type="alphaUcPeriod"/>
            </a:pPr>
            <a:r>
              <a:rPr lang="en-US" sz="2800" smtClean="0">
                <a:solidFill>
                  <a:srgbClr val="002060"/>
                </a:solidFill>
              </a:rPr>
              <a:t>Picture/Insert/Insert picture.</a:t>
            </a:r>
            <a:endParaRPr lang="vi-VN" sz="2800" smtClean="0">
              <a:solidFill>
                <a:srgbClr val="002060"/>
              </a:solidFill>
            </a:endParaRPr>
          </a:p>
          <a:p>
            <a:pPr marL="514350" indent="-514350">
              <a:buClr>
                <a:srgbClr val="002060"/>
              </a:buClr>
              <a:buFont typeface="+mj-lt"/>
              <a:buAutoNum type="alphaUcPeriod"/>
            </a:pPr>
            <a:r>
              <a:rPr lang="en-US" sz="2800" smtClean="0">
                <a:solidFill>
                  <a:srgbClr val="002060"/>
                </a:solidFill>
              </a:rPr>
              <a:t>Insert/Insert picture/Picture.</a:t>
            </a:r>
            <a:endParaRPr lang="vi-VN" sz="2800" smtClean="0">
              <a:solidFill>
                <a:srgbClr val="002060"/>
              </a:solidFill>
            </a:endParaRPr>
          </a:p>
          <a:p>
            <a:pPr marL="514350" indent="-514350">
              <a:buClr>
                <a:srgbClr val="002060"/>
              </a:buClr>
              <a:buFont typeface="+mj-lt"/>
              <a:buAutoNum type="alphaUcPeriod"/>
            </a:pPr>
            <a:r>
              <a:rPr lang="en-US" sz="2800" smtClean="0">
                <a:solidFill>
                  <a:srgbClr val="002060"/>
                </a:solidFill>
              </a:rPr>
              <a:t>Insert/Picture/chọn </a:t>
            </a:r>
            <a:r>
              <a:rPr lang="en-US" sz="2800">
                <a:solidFill>
                  <a:srgbClr val="002060"/>
                </a:solidFill>
              </a:rPr>
              <a:t>hình ảnh/ Insert.</a:t>
            </a:r>
            <a:endParaRPr lang="vi-VN" sz="2800">
              <a:solidFill>
                <a:srgbClr val="002060"/>
              </a:solidFill>
            </a:endParaRPr>
          </a:p>
          <a:p>
            <a:pPr marL="514350" indent="-514350">
              <a:buClr>
                <a:srgbClr val="002060"/>
              </a:buClr>
              <a:buFont typeface="+mj-lt"/>
              <a:buAutoNum type="alphaUcPeriod"/>
            </a:pPr>
            <a:r>
              <a:rPr lang="en-US" sz="2800" smtClean="0">
                <a:solidFill>
                  <a:srgbClr val="002060"/>
                </a:solidFill>
              </a:rPr>
              <a:t>Tất </a:t>
            </a:r>
            <a:r>
              <a:rPr lang="en-US" sz="2800">
                <a:solidFill>
                  <a:srgbClr val="002060"/>
                </a:solidFill>
              </a:rPr>
              <a:t>cả đều đúng.</a:t>
            </a:r>
            <a:endParaRPr lang="vi-VN" sz="2800">
              <a:solidFill>
                <a:srgbClr val="002060"/>
              </a:solidFill>
            </a:endParaRPr>
          </a:p>
          <a:p>
            <a:pPr marL="0" indent="0">
              <a:buNone/>
            </a:pPr>
            <a:endParaRPr lang="vi-VN" sz="2800">
              <a:solidFill>
                <a:srgbClr val="002060"/>
              </a:solidFill>
            </a:endParaRPr>
          </a:p>
        </p:txBody>
      </p:sp>
      <p:sp>
        <p:nvSpPr>
          <p:cNvPr id="4" name="Rectangle 3"/>
          <p:cNvSpPr/>
          <p:nvPr/>
        </p:nvSpPr>
        <p:spPr>
          <a:xfrm>
            <a:off x="304800" y="3105150"/>
            <a:ext cx="6400800" cy="4238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73399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200150"/>
            <a:ext cx="8153400" cy="3429000"/>
          </a:xfrm>
          <a:solidFill>
            <a:schemeClr val="bg2"/>
          </a:solidFill>
        </p:spPr>
        <p:txBody>
          <a:bodyPr>
            <a:noAutofit/>
          </a:bodyPr>
          <a:lstStyle/>
          <a:p>
            <a:pPr marL="0" indent="0">
              <a:buNone/>
            </a:pPr>
            <a:r>
              <a:rPr lang="en-US" sz="2800" b="1" smtClean="0">
                <a:solidFill>
                  <a:srgbClr val="C00000"/>
                </a:solidFill>
              </a:rPr>
              <a:t>3. Hình </a:t>
            </a:r>
            <a:r>
              <a:rPr lang="en-US" sz="2800" b="1">
                <a:solidFill>
                  <a:srgbClr val="C00000"/>
                </a:solidFill>
              </a:rPr>
              <a:t>ảnh có thể chèn vào vị trí nào của văn bản?</a:t>
            </a:r>
            <a:endParaRPr lang="vi-VN" sz="2800" b="1">
              <a:solidFill>
                <a:srgbClr val="C00000"/>
              </a:solidFill>
            </a:endParaRPr>
          </a:p>
          <a:p>
            <a:pPr marL="0" indent="0">
              <a:buNone/>
            </a:pPr>
            <a:r>
              <a:rPr lang="en-US" sz="2800" b="1" smtClean="0">
                <a:solidFill>
                  <a:srgbClr val="002060"/>
                </a:solidFill>
              </a:rPr>
              <a:t>A. Bên </a:t>
            </a:r>
            <a:r>
              <a:rPr lang="en-US" sz="2800" b="1">
                <a:solidFill>
                  <a:srgbClr val="002060"/>
                </a:solidFill>
              </a:rPr>
              <a:t>phải văn bản</a:t>
            </a:r>
            <a:endParaRPr lang="vi-VN" sz="2800" b="1">
              <a:solidFill>
                <a:srgbClr val="002060"/>
              </a:solidFill>
            </a:endParaRPr>
          </a:p>
          <a:p>
            <a:pPr marL="0" indent="0">
              <a:buNone/>
            </a:pPr>
            <a:r>
              <a:rPr lang="en-US" sz="2800" b="1" smtClean="0">
                <a:solidFill>
                  <a:srgbClr val="002060"/>
                </a:solidFill>
              </a:rPr>
              <a:t>B. Bên </a:t>
            </a:r>
            <a:r>
              <a:rPr lang="en-US" sz="2800" b="1">
                <a:solidFill>
                  <a:srgbClr val="002060"/>
                </a:solidFill>
              </a:rPr>
              <a:t>trái văn bản</a:t>
            </a:r>
            <a:endParaRPr lang="vi-VN" sz="2800" b="1">
              <a:solidFill>
                <a:srgbClr val="002060"/>
              </a:solidFill>
            </a:endParaRPr>
          </a:p>
          <a:p>
            <a:pPr marL="0" indent="0">
              <a:buNone/>
            </a:pPr>
            <a:r>
              <a:rPr lang="en-US" sz="2800" b="1" smtClean="0">
                <a:solidFill>
                  <a:srgbClr val="002060"/>
                </a:solidFill>
              </a:rPr>
              <a:t>C. Bên </a:t>
            </a:r>
            <a:r>
              <a:rPr lang="en-US" sz="2800" b="1">
                <a:solidFill>
                  <a:srgbClr val="002060"/>
                </a:solidFill>
              </a:rPr>
              <a:t>dưới văn bản</a:t>
            </a:r>
            <a:endParaRPr lang="vi-VN" sz="2800" b="1">
              <a:solidFill>
                <a:srgbClr val="002060"/>
              </a:solidFill>
            </a:endParaRPr>
          </a:p>
          <a:p>
            <a:pPr marL="0" indent="0">
              <a:buNone/>
            </a:pPr>
            <a:r>
              <a:rPr lang="en-US" sz="2800" b="1" smtClean="0">
                <a:solidFill>
                  <a:srgbClr val="002060"/>
                </a:solidFill>
              </a:rPr>
              <a:t>D. Bất </a:t>
            </a:r>
            <a:r>
              <a:rPr lang="en-US" sz="2800" b="1">
                <a:solidFill>
                  <a:srgbClr val="002060"/>
                </a:solidFill>
              </a:rPr>
              <a:t>kỳ vị trí nào của văn bản</a:t>
            </a:r>
            <a:endParaRPr lang="vi-VN" sz="2800" b="1">
              <a:solidFill>
                <a:srgbClr val="002060"/>
              </a:solidFill>
            </a:endParaRPr>
          </a:p>
          <a:p>
            <a:pPr marL="0" indent="0">
              <a:buNone/>
            </a:pPr>
            <a:endParaRPr lang="vi-VN" sz="2800" b="1">
              <a:solidFill>
                <a:srgbClr val="002060"/>
              </a:solidFill>
            </a:endParaRPr>
          </a:p>
        </p:txBody>
      </p:sp>
      <p:sp>
        <p:nvSpPr>
          <p:cNvPr id="4" name="Rectangle 3"/>
          <p:cNvSpPr/>
          <p:nvPr/>
        </p:nvSpPr>
        <p:spPr>
          <a:xfrm>
            <a:off x="381000" y="3618451"/>
            <a:ext cx="54864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139593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0632" y="1276350"/>
            <a:ext cx="8153400" cy="3429000"/>
          </a:xfrm>
          <a:solidFill>
            <a:schemeClr val="bg2"/>
          </a:solidFill>
        </p:spPr>
        <p:txBody>
          <a:bodyPr>
            <a:noAutofit/>
          </a:bodyPr>
          <a:lstStyle/>
          <a:p>
            <a:pPr marL="0" indent="0">
              <a:buNone/>
            </a:pPr>
            <a:r>
              <a:rPr lang="nb-NO" sz="2800" b="1" smtClean="0">
                <a:solidFill>
                  <a:srgbClr val="C00000"/>
                </a:solidFill>
              </a:rPr>
              <a:t>4. Hình </a:t>
            </a:r>
            <a:r>
              <a:rPr lang="nb-NO" sz="2800" b="1">
                <a:solidFill>
                  <a:srgbClr val="C00000"/>
                </a:solidFill>
              </a:rPr>
              <a:t>ảnh mới chèn vào văn bản sẽ ở vị trí nào?</a:t>
            </a:r>
            <a:endParaRPr lang="vi-VN" sz="2800">
              <a:solidFill>
                <a:srgbClr val="C00000"/>
              </a:solidFill>
            </a:endParaRPr>
          </a:p>
          <a:p>
            <a:pPr marL="0" indent="0">
              <a:buNone/>
            </a:pPr>
            <a:r>
              <a:rPr lang="nb-NO" sz="2800" b="1" smtClean="0">
                <a:solidFill>
                  <a:srgbClr val="002060"/>
                </a:solidFill>
              </a:rPr>
              <a:t>A. Luôn </a:t>
            </a:r>
            <a:r>
              <a:rPr lang="nb-NO" sz="2800" b="1">
                <a:solidFill>
                  <a:srgbClr val="002060"/>
                </a:solidFill>
              </a:rPr>
              <a:t>ở bên trái văn bản</a:t>
            </a:r>
            <a:endParaRPr lang="vi-VN" sz="2800" b="1">
              <a:solidFill>
                <a:srgbClr val="002060"/>
              </a:solidFill>
            </a:endParaRPr>
          </a:p>
          <a:p>
            <a:pPr marL="0" indent="0">
              <a:buNone/>
            </a:pPr>
            <a:r>
              <a:rPr lang="nb-NO" sz="2800" b="1" smtClean="0">
                <a:solidFill>
                  <a:srgbClr val="002060"/>
                </a:solidFill>
              </a:rPr>
              <a:t>B. Luôn </a:t>
            </a:r>
            <a:r>
              <a:rPr lang="nb-NO" sz="2800" b="1">
                <a:solidFill>
                  <a:srgbClr val="002060"/>
                </a:solidFill>
              </a:rPr>
              <a:t>ở bên phải văn bản</a:t>
            </a:r>
            <a:endParaRPr lang="vi-VN" sz="2800" b="1">
              <a:solidFill>
                <a:srgbClr val="002060"/>
              </a:solidFill>
            </a:endParaRPr>
          </a:p>
          <a:p>
            <a:pPr marL="0" indent="0">
              <a:buNone/>
            </a:pPr>
            <a:r>
              <a:rPr lang="nb-NO" sz="2800" b="1" smtClean="0">
                <a:solidFill>
                  <a:srgbClr val="002060"/>
                </a:solidFill>
              </a:rPr>
              <a:t>C. Có </a:t>
            </a:r>
            <a:r>
              <a:rPr lang="nb-NO" sz="2800" b="1">
                <a:solidFill>
                  <a:srgbClr val="002060"/>
                </a:solidFill>
              </a:rPr>
              <a:t>thể ở tại vị trí của con trỏ soạn thảo hoặc nằm ở một lớp riêng trên nền văn bản.</a:t>
            </a:r>
            <a:endParaRPr lang="vi-VN" sz="2800" b="1">
              <a:solidFill>
                <a:srgbClr val="002060"/>
              </a:solidFill>
            </a:endParaRPr>
          </a:p>
          <a:p>
            <a:pPr marL="0" indent="0">
              <a:buNone/>
            </a:pPr>
            <a:r>
              <a:rPr lang="nb-NO" sz="2800" b="1" smtClean="0">
                <a:solidFill>
                  <a:srgbClr val="002060"/>
                </a:solidFill>
              </a:rPr>
              <a:t>D. Luôn </a:t>
            </a:r>
            <a:r>
              <a:rPr lang="nb-NO" sz="2800" b="1">
                <a:solidFill>
                  <a:srgbClr val="002060"/>
                </a:solidFill>
              </a:rPr>
              <a:t>ở chính giữa văn bản.</a:t>
            </a:r>
            <a:endParaRPr lang="vi-VN" sz="2800" b="1">
              <a:solidFill>
                <a:srgbClr val="002060"/>
              </a:solidFill>
            </a:endParaRPr>
          </a:p>
          <a:p>
            <a:pPr marL="0" indent="0">
              <a:buNone/>
            </a:pPr>
            <a:endParaRPr lang="vi-VN" sz="2800" b="1">
              <a:solidFill>
                <a:srgbClr val="002060"/>
              </a:solidFill>
            </a:endParaRPr>
          </a:p>
        </p:txBody>
      </p:sp>
      <p:sp>
        <p:nvSpPr>
          <p:cNvPr id="4" name="Rectangle 3"/>
          <p:cNvSpPr/>
          <p:nvPr/>
        </p:nvSpPr>
        <p:spPr>
          <a:xfrm>
            <a:off x="304800" y="3257550"/>
            <a:ext cx="7722031"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21336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359491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123950"/>
            <a:ext cx="8153400" cy="3429000"/>
          </a:xfrm>
          <a:solidFill>
            <a:schemeClr val="bg2"/>
          </a:solidFill>
        </p:spPr>
        <p:txBody>
          <a:bodyPr>
            <a:noAutofit/>
          </a:bodyPr>
          <a:lstStyle/>
          <a:p>
            <a:pPr marL="0" indent="0">
              <a:buNone/>
            </a:pPr>
            <a:r>
              <a:rPr lang="en-US" sz="3200" b="1" smtClean="0">
                <a:solidFill>
                  <a:srgbClr val="C00000"/>
                </a:solidFill>
              </a:rPr>
              <a:t>5. Những </a:t>
            </a:r>
            <a:r>
              <a:rPr lang="en-US" sz="3200" b="1">
                <a:solidFill>
                  <a:srgbClr val="C00000"/>
                </a:solidFill>
              </a:rPr>
              <a:t>loại hình ảnh nào có thể chèn vào tài liệu Word?</a:t>
            </a:r>
            <a:endParaRPr lang="vi-VN" sz="3200">
              <a:solidFill>
                <a:srgbClr val="C00000"/>
              </a:solidFill>
            </a:endParaRPr>
          </a:p>
          <a:p>
            <a:pPr marL="0" indent="0">
              <a:buNone/>
            </a:pPr>
            <a:r>
              <a:rPr lang="nb-NO" sz="3200" b="1" smtClean="0">
                <a:solidFill>
                  <a:srgbClr val="002060"/>
                </a:solidFill>
              </a:rPr>
              <a:t>A. </a:t>
            </a:r>
            <a:r>
              <a:rPr lang="en-US" sz="3200" b="1" smtClean="0">
                <a:solidFill>
                  <a:srgbClr val="002060"/>
                </a:solidFill>
              </a:rPr>
              <a:t>Các </a:t>
            </a:r>
            <a:r>
              <a:rPr lang="en-US" sz="3200" b="1">
                <a:solidFill>
                  <a:srgbClr val="002060"/>
                </a:solidFill>
              </a:rPr>
              <a:t>ảnh Clip Art</a:t>
            </a:r>
            <a:endParaRPr lang="vi-VN" sz="3200" b="1">
              <a:solidFill>
                <a:srgbClr val="002060"/>
              </a:solidFill>
            </a:endParaRPr>
          </a:p>
          <a:p>
            <a:pPr marL="0" indent="0">
              <a:buNone/>
            </a:pPr>
            <a:r>
              <a:rPr lang="nb-NO" sz="3200" b="1" smtClean="0">
                <a:solidFill>
                  <a:srgbClr val="002060"/>
                </a:solidFill>
              </a:rPr>
              <a:t>B. </a:t>
            </a:r>
            <a:r>
              <a:rPr lang="en-US" sz="3200" b="1" smtClean="0">
                <a:solidFill>
                  <a:srgbClr val="002060"/>
                </a:solidFill>
              </a:rPr>
              <a:t>Ảnh </a:t>
            </a:r>
            <a:r>
              <a:rPr lang="en-US" sz="3200" b="1">
                <a:solidFill>
                  <a:srgbClr val="002060"/>
                </a:solidFill>
              </a:rPr>
              <a:t>chụp</a:t>
            </a:r>
            <a:endParaRPr lang="vi-VN" sz="3200" b="1">
              <a:solidFill>
                <a:srgbClr val="002060"/>
              </a:solidFill>
            </a:endParaRPr>
          </a:p>
          <a:p>
            <a:pPr marL="0" indent="0">
              <a:buNone/>
            </a:pPr>
            <a:r>
              <a:rPr lang="nb-NO" sz="3200" b="1" smtClean="0">
                <a:solidFill>
                  <a:srgbClr val="002060"/>
                </a:solidFill>
              </a:rPr>
              <a:t>C. </a:t>
            </a:r>
            <a:r>
              <a:rPr lang="en-US" sz="3200" b="1" smtClean="0">
                <a:solidFill>
                  <a:srgbClr val="002060"/>
                </a:solidFill>
              </a:rPr>
              <a:t>Ảnh </a:t>
            </a:r>
            <a:r>
              <a:rPr lang="en-US" sz="3200" b="1">
                <a:solidFill>
                  <a:srgbClr val="002060"/>
                </a:solidFill>
              </a:rPr>
              <a:t>được quét</a:t>
            </a:r>
            <a:endParaRPr lang="vi-VN" sz="3200" b="1">
              <a:solidFill>
                <a:srgbClr val="002060"/>
              </a:solidFill>
            </a:endParaRPr>
          </a:p>
          <a:p>
            <a:pPr marL="0" indent="0">
              <a:buNone/>
            </a:pPr>
            <a:r>
              <a:rPr lang="nb-NO" sz="3200" b="1" smtClean="0">
                <a:solidFill>
                  <a:srgbClr val="002060"/>
                </a:solidFill>
              </a:rPr>
              <a:t>D. </a:t>
            </a:r>
            <a:r>
              <a:rPr lang="en-US" sz="3200" b="1" smtClean="0">
                <a:solidFill>
                  <a:srgbClr val="002060"/>
                </a:solidFill>
              </a:rPr>
              <a:t>Các </a:t>
            </a:r>
            <a:r>
              <a:rPr lang="en-US" sz="3200" b="1">
                <a:solidFill>
                  <a:srgbClr val="002060"/>
                </a:solidFill>
              </a:rPr>
              <a:t>loại hình ảnh được nêu trên</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381000" y="3857100"/>
            <a:ext cx="69342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378643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971550"/>
            <a:ext cx="8153400" cy="3429000"/>
          </a:xfrm>
          <a:solidFill>
            <a:schemeClr val="bg2"/>
          </a:solidFill>
        </p:spPr>
        <p:txBody>
          <a:bodyPr>
            <a:noAutofit/>
          </a:bodyPr>
          <a:lstStyle/>
          <a:p>
            <a:pPr marL="0" indent="0">
              <a:buNone/>
            </a:pPr>
            <a:r>
              <a:rPr lang="en-US" sz="3200" b="1">
                <a:solidFill>
                  <a:srgbClr val="C00000"/>
                </a:solidFill>
              </a:rPr>
              <a:t>6</a:t>
            </a:r>
            <a:r>
              <a:rPr lang="en-US" sz="3200" b="1" smtClean="0">
                <a:solidFill>
                  <a:srgbClr val="C00000"/>
                </a:solidFill>
              </a:rPr>
              <a:t>. </a:t>
            </a:r>
            <a:r>
              <a:rPr lang="en-US" sz="3200" b="1">
                <a:solidFill>
                  <a:srgbClr val="C00000"/>
                </a:solidFill>
              </a:rPr>
              <a:t>Hình ảnh sau khi chèn vào văn bản thì?</a:t>
            </a:r>
            <a:endParaRPr lang="vi-VN" sz="3200">
              <a:solidFill>
                <a:srgbClr val="C00000"/>
              </a:solidFill>
            </a:endParaRPr>
          </a:p>
          <a:p>
            <a:pPr marL="0" indent="0">
              <a:buNone/>
            </a:pPr>
            <a:r>
              <a:rPr lang="nb-NO" sz="3200" b="1" smtClean="0">
                <a:solidFill>
                  <a:srgbClr val="002060"/>
                </a:solidFill>
              </a:rPr>
              <a:t>A. </a:t>
            </a:r>
            <a:r>
              <a:rPr lang="en-US" sz="3200" b="1" smtClean="0">
                <a:solidFill>
                  <a:srgbClr val="002060"/>
                </a:solidFill>
              </a:rPr>
              <a:t>Không </a:t>
            </a:r>
            <a:r>
              <a:rPr lang="en-US" sz="3200" b="1">
                <a:solidFill>
                  <a:srgbClr val="002060"/>
                </a:solidFill>
              </a:rPr>
              <a:t>thể xóa.</a:t>
            </a:r>
            <a:endParaRPr lang="vi-VN" sz="3200" b="1">
              <a:solidFill>
                <a:srgbClr val="002060"/>
              </a:solidFill>
            </a:endParaRPr>
          </a:p>
          <a:p>
            <a:pPr marL="0" indent="0">
              <a:buNone/>
            </a:pPr>
            <a:r>
              <a:rPr lang="nb-NO" sz="3200" b="1" smtClean="0">
                <a:solidFill>
                  <a:srgbClr val="002060"/>
                </a:solidFill>
              </a:rPr>
              <a:t>B. </a:t>
            </a:r>
            <a:r>
              <a:rPr lang="en-US" sz="3200" b="1" smtClean="0">
                <a:solidFill>
                  <a:srgbClr val="002060"/>
                </a:solidFill>
              </a:rPr>
              <a:t>Có </a:t>
            </a:r>
            <a:r>
              <a:rPr lang="en-US" sz="3200" b="1">
                <a:solidFill>
                  <a:srgbClr val="002060"/>
                </a:solidFill>
              </a:rPr>
              <a:t>thể xóa.</a:t>
            </a:r>
            <a:endParaRPr lang="vi-VN" sz="3200" b="1">
              <a:solidFill>
                <a:srgbClr val="002060"/>
              </a:solidFill>
            </a:endParaRPr>
          </a:p>
          <a:p>
            <a:pPr marL="0" indent="0">
              <a:buNone/>
            </a:pPr>
            <a:r>
              <a:rPr lang="nb-NO" sz="3200" b="1" smtClean="0">
                <a:solidFill>
                  <a:srgbClr val="002060"/>
                </a:solidFill>
              </a:rPr>
              <a:t>C. </a:t>
            </a:r>
            <a:r>
              <a:rPr lang="en-US" sz="3200" b="1" smtClean="0">
                <a:solidFill>
                  <a:srgbClr val="002060"/>
                </a:solidFill>
              </a:rPr>
              <a:t>Không </a:t>
            </a:r>
            <a:r>
              <a:rPr lang="en-US" sz="3200" b="1">
                <a:solidFill>
                  <a:srgbClr val="002060"/>
                </a:solidFill>
              </a:rPr>
              <a:t>thể di chuyển đi nơi khác.</a:t>
            </a:r>
            <a:endParaRPr lang="vi-VN" sz="3200" b="1">
              <a:solidFill>
                <a:srgbClr val="002060"/>
              </a:solidFill>
            </a:endParaRPr>
          </a:p>
          <a:p>
            <a:pPr marL="0" indent="0">
              <a:buNone/>
            </a:pPr>
            <a:r>
              <a:rPr lang="nb-NO" sz="3200" b="1" smtClean="0">
                <a:solidFill>
                  <a:srgbClr val="002060"/>
                </a:solidFill>
              </a:rPr>
              <a:t>D. </a:t>
            </a:r>
            <a:r>
              <a:rPr lang="en-US" sz="3200" b="1" smtClean="0">
                <a:solidFill>
                  <a:srgbClr val="002060"/>
                </a:solidFill>
              </a:rPr>
              <a:t>Tất </a:t>
            </a:r>
            <a:r>
              <a:rPr lang="en-US" sz="3200" b="1">
                <a:solidFill>
                  <a:srgbClr val="002060"/>
                </a:solidFill>
              </a:rPr>
              <a:t>cả đáp án đúng.</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152400" y="2571750"/>
            <a:ext cx="34671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313628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3841" y="1123950"/>
            <a:ext cx="8153400" cy="3429000"/>
          </a:xfrm>
          <a:solidFill>
            <a:schemeClr val="bg2"/>
          </a:solidFill>
        </p:spPr>
        <p:txBody>
          <a:bodyPr>
            <a:noAutofit/>
          </a:bodyPr>
          <a:lstStyle/>
          <a:p>
            <a:pPr marL="0" indent="0">
              <a:buNone/>
            </a:pPr>
            <a:r>
              <a:rPr lang="en-US" sz="3200" b="1" smtClean="0">
                <a:solidFill>
                  <a:srgbClr val="C00000"/>
                </a:solidFill>
              </a:rPr>
              <a:t>7. Hình </a:t>
            </a:r>
            <a:r>
              <a:rPr lang="en-US" sz="3200" b="1">
                <a:solidFill>
                  <a:srgbClr val="C00000"/>
                </a:solidFill>
              </a:rPr>
              <a:t>ảnh có thể được chèn vào văn bản bằngnhững cách nào?</a:t>
            </a:r>
            <a:endParaRPr lang="vi-VN" sz="3200">
              <a:solidFill>
                <a:srgbClr val="C00000"/>
              </a:solidFill>
            </a:endParaRPr>
          </a:p>
          <a:p>
            <a:pPr marL="0" indent="0">
              <a:buNone/>
            </a:pPr>
            <a:r>
              <a:rPr lang="nb-NO" sz="3200" b="1" smtClean="0">
                <a:solidFill>
                  <a:srgbClr val="002060"/>
                </a:solidFill>
              </a:rPr>
              <a:t>A. Lệnh </a:t>
            </a:r>
            <a:r>
              <a:rPr lang="nb-NO" sz="3200" b="1">
                <a:solidFill>
                  <a:srgbClr val="002060"/>
                </a:solidFill>
              </a:rPr>
              <a:t>Insert / Picture</a:t>
            </a:r>
            <a:r>
              <a:rPr lang="en-US" sz="3200" b="1">
                <a:solidFill>
                  <a:srgbClr val="002060"/>
                </a:solidFill>
              </a:rPr>
              <a:t>.</a:t>
            </a:r>
            <a:endParaRPr lang="vi-VN" sz="3200" b="1">
              <a:solidFill>
                <a:srgbClr val="002060"/>
              </a:solidFill>
            </a:endParaRPr>
          </a:p>
          <a:p>
            <a:pPr marL="0" indent="0">
              <a:buNone/>
            </a:pPr>
            <a:r>
              <a:rPr lang="nb-NO" sz="3200" b="1" smtClean="0">
                <a:solidFill>
                  <a:srgbClr val="002060"/>
                </a:solidFill>
              </a:rPr>
              <a:t>B. </a:t>
            </a:r>
            <a:r>
              <a:rPr lang="nb-NO" sz="3200" b="1">
                <a:solidFill>
                  <a:srgbClr val="002060"/>
                </a:solidFill>
              </a:rPr>
              <a:t>Copy và Paste </a:t>
            </a:r>
            <a:r>
              <a:rPr lang="en-US" sz="3200" b="1">
                <a:solidFill>
                  <a:srgbClr val="002060"/>
                </a:solidFill>
              </a:rPr>
              <a:t>.</a:t>
            </a:r>
            <a:endParaRPr lang="vi-VN" sz="3200" b="1">
              <a:solidFill>
                <a:srgbClr val="002060"/>
              </a:solidFill>
            </a:endParaRPr>
          </a:p>
          <a:p>
            <a:pPr marL="0" indent="0">
              <a:buNone/>
            </a:pPr>
            <a:r>
              <a:rPr lang="nb-NO" sz="3200" b="1" smtClean="0">
                <a:solidFill>
                  <a:srgbClr val="002060"/>
                </a:solidFill>
              </a:rPr>
              <a:t>C. </a:t>
            </a:r>
            <a:r>
              <a:rPr lang="nb-NO" sz="3200" b="1">
                <a:solidFill>
                  <a:srgbClr val="002060"/>
                </a:solidFill>
              </a:rPr>
              <a:t>Cut và Paste </a:t>
            </a:r>
            <a:r>
              <a:rPr lang="en-US" sz="3200" b="1" smtClean="0">
                <a:solidFill>
                  <a:srgbClr val="002060"/>
                </a:solidFill>
              </a:rPr>
              <a:t>.</a:t>
            </a:r>
            <a:endParaRPr lang="en-US" sz="3200" b="1">
              <a:solidFill>
                <a:srgbClr val="002060"/>
              </a:solidFill>
            </a:endParaRPr>
          </a:p>
          <a:p>
            <a:pPr marL="0" indent="0">
              <a:buNone/>
            </a:pPr>
            <a:r>
              <a:rPr lang="en-US" sz="3200" b="1" smtClean="0">
                <a:solidFill>
                  <a:srgbClr val="002060"/>
                </a:solidFill>
              </a:rPr>
              <a:t>D.</a:t>
            </a:r>
            <a:r>
              <a:rPr lang="nb-NO" sz="3200" b="1" smtClean="0">
                <a:solidFill>
                  <a:srgbClr val="002060"/>
                </a:solidFill>
              </a:rPr>
              <a:t> </a:t>
            </a:r>
            <a:r>
              <a:rPr lang="en-US" sz="3200" b="1">
                <a:solidFill>
                  <a:srgbClr val="002060"/>
                </a:solidFill>
              </a:rPr>
              <a:t>Tất cả đáp án đều đúng.</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304800" y="3773757"/>
            <a:ext cx="54864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137690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57150"/>
            <a:ext cx="6172200" cy="1420772"/>
          </a:xfrm>
        </p:spPr>
        <p:txBody>
          <a:bodyPr/>
          <a:lstStyle/>
          <a:p>
            <a:pPr algn="ctr"/>
            <a:r>
              <a:rPr lang="en-US" dirty="0" err="1" smtClean="0">
                <a:latin typeface="Times New Roman" pitchFamily="18" charset="0"/>
                <a:cs typeface="Times New Roman" pitchFamily="18" charset="0"/>
              </a:rPr>
              <a:t>Bài</a:t>
            </a:r>
            <a:r>
              <a:rPr lang="en-US" smtClean="0">
                <a:latin typeface="Times New Roman" pitchFamily="18" charset="0"/>
                <a:cs typeface="Times New Roman" pitchFamily="18" charset="0"/>
              </a:rPr>
              <a:t> thực hành 4: </a:t>
            </a:r>
            <a:br>
              <a:rPr lang="en-US" smtClean="0">
                <a:latin typeface="Times New Roman" pitchFamily="18" charset="0"/>
                <a:cs typeface="Times New Roman" pitchFamily="18" charset="0"/>
              </a:rPr>
            </a:br>
            <a:r>
              <a:rPr lang="en-US" smtClean="0">
                <a:solidFill>
                  <a:srgbClr val="FF0000"/>
                </a:solidFill>
                <a:latin typeface="Times New Roman" pitchFamily="18" charset="0"/>
                <a:cs typeface="Times New Roman" pitchFamily="18" charset="0"/>
              </a:rPr>
              <a:t>em viết báo tường</a:t>
            </a:r>
            <a:endParaRPr lang="en-US">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0" y="1828800"/>
            <a:ext cx="5715000" cy="2343150"/>
          </a:xfrm>
          <a:solidFill>
            <a:srgbClr val="92D050"/>
          </a:solidFill>
        </p:spPr>
        <p:txBody>
          <a:bodyPr>
            <a:normAutofit/>
          </a:bodyPr>
          <a:lstStyle/>
          <a:p>
            <a:r>
              <a:rPr lang="en-US" sz="2800" smtClean="0">
                <a:solidFill>
                  <a:srgbClr val="FF0000"/>
                </a:solidFill>
                <a:latin typeface="Times New Roman" pitchFamily="18" charset="0"/>
                <a:cs typeface="Times New Roman" pitchFamily="18" charset="0"/>
              </a:rPr>
              <a:t>Mục tiêu bài học:</a:t>
            </a:r>
          </a:p>
          <a:p>
            <a:r>
              <a:rPr lang="en-US" sz="2400" smtClean="0">
                <a:solidFill>
                  <a:srgbClr val="002060"/>
                </a:solidFill>
                <a:latin typeface="Times New Roman" pitchFamily="18" charset="0"/>
                <a:cs typeface="Times New Roman" pitchFamily="18" charset="0"/>
              </a:rPr>
              <a:t>- Tạo văn bản, định dạng và trình bày văn bản</a:t>
            </a:r>
          </a:p>
          <a:p>
            <a:r>
              <a:rPr lang="en-US" sz="2400" smtClean="0">
                <a:solidFill>
                  <a:srgbClr val="002060"/>
                </a:solidFill>
                <a:latin typeface="Times New Roman" pitchFamily="18" charset="0"/>
                <a:cs typeface="Times New Roman" pitchFamily="18" charset="0"/>
              </a:rPr>
              <a:t>- Chèn hình ảnh từ một tệp có sẵn vào văn bản</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66927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par>
                                <p:cTn id="8" presetID="10" presetClass="entr" presetSubtype="0" fill="hold" nodeType="withEffect">
                                  <p:stCondLst>
                                    <p:cond delay="6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
                                        <p:tgtEl>
                                          <p:spTgt spid="3">
                                            <p:txEl>
                                              <p:pRg st="0" end="0"/>
                                            </p:txEl>
                                          </p:spTgt>
                                        </p:tgtEl>
                                      </p:cBhvr>
                                    </p:animEffect>
                                  </p:childTnLst>
                                </p:cTn>
                              </p:par>
                              <p:par>
                                <p:cTn id="11" presetID="10" presetClass="entr" presetSubtype="0" fill="hold" nodeType="withEffect">
                                  <p:stCondLst>
                                    <p:cond delay="7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
                                        <p:tgtEl>
                                          <p:spTgt spid="3">
                                            <p:txEl>
                                              <p:pRg st="1" end="1"/>
                                            </p:txEl>
                                          </p:spTgt>
                                        </p:tgtEl>
                                      </p:cBhvr>
                                    </p:animEffect>
                                  </p:childTnLst>
                                </p:cTn>
                              </p:par>
                              <p:par>
                                <p:cTn id="14" presetID="10" presetClass="entr" presetSubtype="0" fill="hold" nodeType="withEffect">
                                  <p:stCondLst>
                                    <p:cond delay="1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839249"/>
            <a:ext cx="8382000" cy="4018501"/>
          </a:xfrm>
          <a:solidFill>
            <a:schemeClr val="bg2"/>
          </a:solidFill>
        </p:spPr>
        <p:txBody>
          <a:bodyPr>
            <a:noAutofit/>
          </a:bodyPr>
          <a:lstStyle/>
          <a:p>
            <a:pPr marL="0" indent="0">
              <a:buNone/>
            </a:pPr>
            <a:r>
              <a:rPr lang="en-US" sz="3200" b="1">
                <a:solidFill>
                  <a:srgbClr val="C00000"/>
                </a:solidFill>
              </a:rPr>
              <a:t>8</a:t>
            </a:r>
            <a:r>
              <a:rPr lang="en-US" sz="3200" b="1" smtClean="0">
                <a:solidFill>
                  <a:srgbClr val="C00000"/>
                </a:solidFill>
              </a:rPr>
              <a:t>. </a:t>
            </a:r>
            <a:r>
              <a:rPr lang="en-US" sz="3200" b="1">
                <a:solidFill>
                  <a:srgbClr val="C00000"/>
                </a:solidFill>
              </a:rPr>
              <a:t>Bạn An muốn cho hình ảnh nằm trên dòng văn bản, em hãy giúp bạn chọn lệnh nhé?</a:t>
            </a:r>
            <a:endParaRPr lang="vi-VN" sz="3200">
              <a:solidFill>
                <a:srgbClr val="C00000"/>
              </a:solidFill>
            </a:endParaRPr>
          </a:p>
          <a:p>
            <a:pPr marL="0" indent="0">
              <a:buNone/>
            </a:pPr>
            <a:r>
              <a:rPr lang="nb-NO" sz="3200" b="1" smtClean="0">
                <a:solidFill>
                  <a:srgbClr val="002060"/>
                </a:solidFill>
              </a:rPr>
              <a:t>A. In </a:t>
            </a:r>
            <a:r>
              <a:rPr lang="nb-NO" sz="3200" b="1">
                <a:solidFill>
                  <a:srgbClr val="002060"/>
                </a:solidFill>
              </a:rPr>
              <a:t>line with text</a:t>
            </a:r>
            <a:endParaRPr lang="vi-VN" sz="3200" b="1">
              <a:solidFill>
                <a:srgbClr val="002060"/>
              </a:solidFill>
            </a:endParaRPr>
          </a:p>
          <a:p>
            <a:pPr marL="0" indent="0">
              <a:buNone/>
            </a:pPr>
            <a:r>
              <a:rPr lang="nb-NO" sz="3200" b="1" smtClean="0">
                <a:solidFill>
                  <a:srgbClr val="002060"/>
                </a:solidFill>
              </a:rPr>
              <a:t>B. Square</a:t>
            </a:r>
            <a:endParaRPr lang="vi-VN" sz="3200" b="1">
              <a:solidFill>
                <a:srgbClr val="002060"/>
              </a:solidFill>
            </a:endParaRPr>
          </a:p>
          <a:p>
            <a:pPr marL="0" indent="0">
              <a:buNone/>
            </a:pPr>
            <a:r>
              <a:rPr lang="nb-NO" sz="3200" b="1" smtClean="0">
                <a:solidFill>
                  <a:srgbClr val="002060"/>
                </a:solidFill>
              </a:rPr>
              <a:t>C. Behind </a:t>
            </a:r>
            <a:r>
              <a:rPr lang="nb-NO" sz="3200" b="1">
                <a:solidFill>
                  <a:srgbClr val="002060"/>
                </a:solidFill>
              </a:rPr>
              <a:t>Text</a:t>
            </a:r>
            <a:endParaRPr lang="vi-VN" sz="3200" b="1">
              <a:solidFill>
                <a:srgbClr val="002060"/>
              </a:solidFill>
            </a:endParaRPr>
          </a:p>
          <a:p>
            <a:pPr marL="0" indent="0">
              <a:buNone/>
            </a:pPr>
            <a:r>
              <a:rPr lang="nb-NO" sz="3200" b="1" smtClean="0">
                <a:solidFill>
                  <a:srgbClr val="002060"/>
                </a:solidFill>
              </a:rPr>
              <a:t>D. </a:t>
            </a:r>
            <a:r>
              <a:rPr lang="en-US" sz="3200" b="1" smtClean="0">
                <a:solidFill>
                  <a:srgbClr val="002060"/>
                </a:solidFill>
              </a:rPr>
              <a:t>In </a:t>
            </a:r>
            <a:r>
              <a:rPr lang="en-US" sz="3200" b="1">
                <a:solidFill>
                  <a:srgbClr val="002060"/>
                </a:solidFill>
              </a:rPr>
              <a:t>front of text</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304800" y="2343151"/>
            <a:ext cx="35814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6733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287884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51251"/>
            <a:ext cx="8382000" cy="4323302"/>
          </a:xfrm>
          <a:solidFill>
            <a:schemeClr val="bg2"/>
          </a:solidFill>
        </p:spPr>
        <p:txBody>
          <a:bodyPr>
            <a:noAutofit/>
          </a:bodyPr>
          <a:lstStyle/>
          <a:p>
            <a:pPr marL="0" indent="0">
              <a:buNone/>
            </a:pPr>
            <a:r>
              <a:rPr lang="en-US" sz="3200" b="1" smtClean="0">
                <a:solidFill>
                  <a:srgbClr val="C00000"/>
                </a:solidFill>
              </a:rPr>
              <a:t>9. </a:t>
            </a:r>
            <a:r>
              <a:rPr lang="en-US" sz="3200" b="1">
                <a:solidFill>
                  <a:srgbClr val="C00000"/>
                </a:solidFill>
              </a:rPr>
              <a:t>Bạn An chèn hình ảnh vào văn bản và muốn định dạng hình ảnh nằm trên văn bản, em hãy giúp bạn chọn lệnh nào trong WrapText ?</a:t>
            </a:r>
            <a:endParaRPr lang="vi-VN" sz="3200">
              <a:solidFill>
                <a:srgbClr val="C00000"/>
              </a:solidFill>
            </a:endParaRPr>
          </a:p>
          <a:p>
            <a:pPr marL="0" indent="0">
              <a:buNone/>
            </a:pPr>
            <a:r>
              <a:rPr lang="nb-NO" sz="3200" b="1" smtClean="0">
                <a:solidFill>
                  <a:srgbClr val="002060"/>
                </a:solidFill>
              </a:rPr>
              <a:t>A. In </a:t>
            </a:r>
            <a:r>
              <a:rPr lang="nb-NO" sz="3200" b="1">
                <a:solidFill>
                  <a:srgbClr val="002060"/>
                </a:solidFill>
              </a:rPr>
              <a:t>line with text</a:t>
            </a:r>
            <a:endParaRPr lang="vi-VN" sz="3200" b="1">
              <a:solidFill>
                <a:srgbClr val="002060"/>
              </a:solidFill>
            </a:endParaRPr>
          </a:p>
          <a:p>
            <a:pPr marL="0" indent="0">
              <a:buNone/>
            </a:pPr>
            <a:r>
              <a:rPr lang="nb-NO" sz="3200" b="1" smtClean="0">
                <a:solidFill>
                  <a:srgbClr val="002060"/>
                </a:solidFill>
              </a:rPr>
              <a:t>B. Square</a:t>
            </a:r>
            <a:endParaRPr lang="vi-VN" sz="3200" b="1">
              <a:solidFill>
                <a:srgbClr val="002060"/>
              </a:solidFill>
            </a:endParaRPr>
          </a:p>
          <a:p>
            <a:pPr marL="0" indent="0">
              <a:buNone/>
            </a:pPr>
            <a:r>
              <a:rPr lang="nb-NO" sz="3200" b="1" smtClean="0">
                <a:solidFill>
                  <a:srgbClr val="002060"/>
                </a:solidFill>
              </a:rPr>
              <a:t>C. Behind </a:t>
            </a:r>
            <a:r>
              <a:rPr lang="nb-NO" sz="3200" b="1">
                <a:solidFill>
                  <a:srgbClr val="002060"/>
                </a:solidFill>
              </a:rPr>
              <a:t>Text</a:t>
            </a:r>
            <a:endParaRPr lang="vi-VN" sz="3200" b="1">
              <a:solidFill>
                <a:srgbClr val="002060"/>
              </a:solidFill>
            </a:endParaRPr>
          </a:p>
          <a:p>
            <a:pPr marL="0" indent="0">
              <a:buNone/>
            </a:pPr>
            <a:r>
              <a:rPr lang="nb-NO" sz="3200" b="1" smtClean="0">
                <a:solidFill>
                  <a:srgbClr val="002060"/>
                </a:solidFill>
              </a:rPr>
              <a:t>D. </a:t>
            </a:r>
            <a:r>
              <a:rPr lang="en-US" sz="3200" b="1" smtClean="0">
                <a:solidFill>
                  <a:srgbClr val="002060"/>
                </a:solidFill>
              </a:rPr>
              <a:t>In </a:t>
            </a:r>
            <a:r>
              <a:rPr lang="en-US" sz="3200" b="1">
                <a:solidFill>
                  <a:srgbClr val="002060"/>
                </a:solidFill>
              </a:rPr>
              <a:t>front of text</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246681" y="4380451"/>
            <a:ext cx="35814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571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219151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86848"/>
            <a:ext cx="8382000" cy="4323302"/>
          </a:xfrm>
          <a:solidFill>
            <a:schemeClr val="bg2"/>
          </a:solidFill>
        </p:spPr>
        <p:txBody>
          <a:bodyPr>
            <a:noAutofit/>
          </a:bodyPr>
          <a:lstStyle/>
          <a:p>
            <a:pPr marL="0" indent="0">
              <a:buNone/>
            </a:pPr>
            <a:r>
              <a:rPr lang="en-US" sz="3200" b="1" smtClean="0">
                <a:solidFill>
                  <a:srgbClr val="C00000"/>
                </a:solidFill>
              </a:rPr>
              <a:t>10. </a:t>
            </a:r>
            <a:r>
              <a:rPr lang="en-US" sz="3200" b="1">
                <a:solidFill>
                  <a:srgbClr val="C00000"/>
                </a:solidFill>
              </a:rPr>
              <a:t>Bạn An có hình ảnh cần chèn vào văn bản, nhưng khi chèn vào thì hình ảnh lớn quá, em giúp bạn thu nhỏ lại nhé? </a:t>
            </a:r>
            <a:endParaRPr lang="vi-VN" sz="3200" smtClean="0">
              <a:solidFill>
                <a:srgbClr val="C00000"/>
              </a:solidFill>
            </a:endParaRPr>
          </a:p>
          <a:p>
            <a:pPr marL="0" indent="0">
              <a:buNone/>
            </a:pPr>
            <a:r>
              <a:rPr lang="nb-NO" sz="3200" b="1" smtClean="0">
                <a:solidFill>
                  <a:srgbClr val="002060"/>
                </a:solidFill>
              </a:rPr>
              <a:t>A.  Nhấn chọn điểm trên cạnh của ảnh </a:t>
            </a:r>
            <a:r>
              <a:rPr lang="nb-NO" sz="3200" b="1" smtClean="0">
                <a:solidFill>
                  <a:srgbClr val="002060"/>
                </a:solidFill>
                <a:sym typeface="Wingdings"/>
              </a:rPr>
              <a:t></a:t>
            </a:r>
            <a:r>
              <a:rPr lang="nb-NO" sz="3200" b="1" smtClean="0">
                <a:solidFill>
                  <a:srgbClr val="002060"/>
                </a:solidFill>
              </a:rPr>
              <a:t> nhấn và kéo thả</a:t>
            </a:r>
            <a:endParaRPr lang="vi-VN" sz="3200" b="1" smtClean="0">
              <a:solidFill>
                <a:srgbClr val="002060"/>
              </a:solidFill>
            </a:endParaRPr>
          </a:p>
          <a:p>
            <a:pPr marL="0" indent="0">
              <a:buNone/>
            </a:pPr>
            <a:r>
              <a:rPr lang="nb-NO" sz="3200" b="1" smtClean="0">
                <a:solidFill>
                  <a:srgbClr val="002060"/>
                </a:solidFill>
              </a:rPr>
              <a:t>B. Chọn </a:t>
            </a:r>
            <a:r>
              <a:rPr lang="nb-NO" sz="3200" b="1">
                <a:solidFill>
                  <a:srgbClr val="002060"/>
                </a:solidFill>
              </a:rPr>
              <a:t>ảnh </a:t>
            </a:r>
            <a:r>
              <a:rPr lang="nb-NO" sz="3200" b="1">
                <a:solidFill>
                  <a:srgbClr val="002060"/>
                </a:solidFill>
                <a:sym typeface="Wingdings"/>
              </a:rPr>
              <a:t></a:t>
            </a:r>
            <a:r>
              <a:rPr lang="nb-NO" sz="3200" b="1">
                <a:solidFill>
                  <a:srgbClr val="002060"/>
                </a:solidFill>
              </a:rPr>
              <a:t> Crop ảnh</a:t>
            </a:r>
            <a:endParaRPr lang="vi-VN" sz="3200" b="1">
              <a:solidFill>
                <a:srgbClr val="002060"/>
              </a:solidFill>
            </a:endParaRPr>
          </a:p>
          <a:p>
            <a:pPr marL="0" indent="0">
              <a:buNone/>
            </a:pPr>
            <a:r>
              <a:rPr lang="nb-NO" sz="3200" b="1" smtClean="0">
                <a:solidFill>
                  <a:srgbClr val="002060"/>
                </a:solidFill>
              </a:rPr>
              <a:t>C. Chọn </a:t>
            </a:r>
            <a:r>
              <a:rPr lang="nb-NO" sz="3200" b="1">
                <a:solidFill>
                  <a:srgbClr val="002060"/>
                </a:solidFill>
              </a:rPr>
              <a:t>ảnh </a:t>
            </a:r>
            <a:r>
              <a:rPr lang="nb-NO" sz="3200" b="1">
                <a:solidFill>
                  <a:srgbClr val="002060"/>
                </a:solidFill>
                <a:sym typeface="Wingdings"/>
              </a:rPr>
              <a:t></a:t>
            </a:r>
            <a:r>
              <a:rPr lang="nb-NO" sz="3200" b="1">
                <a:solidFill>
                  <a:srgbClr val="002060"/>
                </a:solidFill>
              </a:rPr>
              <a:t> Copy </a:t>
            </a:r>
            <a:r>
              <a:rPr lang="nb-NO" sz="3200" b="1">
                <a:solidFill>
                  <a:srgbClr val="002060"/>
                </a:solidFill>
                <a:sym typeface="Wingdings"/>
              </a:rPr>
              <a:t></a:t>
            </a:r>
            <a:r>
              <a:rPr lang="nb-NO" sz="3200" b="1">
                <a:solidFill>
                  <a:srgbClr val="002060"/>
                </a:solidFill>
              </a:rPr>
              <a:t> Paste </a:t>
            </a:r>
            <a:endParaRPr lang="vi-VN" sz="3200" b="1">
              <a:solidFill>
                <a:srgbClr val="002060"/>
              </a:solidFill>
            </a:endParaRPr>
          </a:p>
          <a:p>
            <a:pPr marL="0" indent="0">
              <a:buNone/>
            </a:pPr>
            <a:r>
              <a:rPr lang="en-US" sz="3200" b="1" smtClean="0">
                <a:solidFill>
                  <a:srgbClr val="002060"/>
                </a:solidFill>
              </a:rPr>
              <a:t>D. Các </a:t>
            </a:r>
            <a:r>
              <a:rPr lang="en-US" sz="3200" b="1">
                <a:solidFill>
                  <a:srgbClr val="002060"/>
                </a:solidFill>
              </a:rPr>
              <a:t>đáp án đều đúng</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170481" y="2322043"/>
            <a:ext cx="8229600" cy="9192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571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303885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88762"/>
            <a:ext cx="8382000" cy="4897588"/>
          </a:xfrm>
          <a:solidFill>
            <a:schemeClr val="bg2"/>
          </a:solidFill>
        </p:spPr>
        <p:txBody>
          <a:bodyPr>
            <a:noAutofit/>
          </a:bodyPr>
          <a:lstStyle/>
          <a:p>
            <a:pPr marL="0" indent="0">
              <a:buNone/>
            </a:pPr>
            <a:r>
              <a:rPr lang="en-US" sz="3200" b="1" smtClean="0">
                <a:solidFill>
                  <a:srgbClr val="C00000"/>
                </a:solidFill>
              </a:rPr>
              <a:t>11. </a:t>
            </a:r>
            <a:r>
              <a:rPr lang="en-US" sz="3200" b="1">
                <a:solidFill>
                  <a:srgbClr val="C00000"/>
                </a:solidFill>
              </a:rPr>
              <a:t>Bạn An chèn hình ảnh vào văn bản, nhưng ảnh bị dư nhiều mà An chỉ cần lấy một phần ở trung tâm ảnh thôi, em giúp bạn nhé? </a:t>
            </a:r>
            <a:endParaRPr lang="vi-VN" sz="3200">
              <a:solidFill>
                <a:srgbClr val="C00000"/>
              </a:solidFill>
            </a:endParaRPr>
          </a:p>
          <a:p>
            <a:pPr marL="0" indent="0">
              <a:buNone/>
            </a:pPr>
            <a:r>
              <a:rPr lang="nb-NO" sz="3200" b="1" smtClean="0">
                <a:solidFill>
                  <a:srgbClr val="002060"/>
                </a:solidFill>
              </a:rPr>
              <a:t>A. Nhấn </a:t>
            </a:r>
            <a:r>
              <a:rPr lang="nb-NO" sz="3200" b="1">
                <a:solidFill>
                  <a:srgbClr val="002060"/>
                </a:solidFill>
              </a:rPr>
              <a:t>chọn điểm trên cạnh của ảnh -&gt; nhấn và kéo thả</a:t>
            </a:r>
            <a:endParaRPr lang="vi-VN" sz="3200" b="1">
              <a:solidFill>
                <a:srgbClr val="002060"/>
              </a:solidFill>
            </a:endParaRPr>
          </a:p>
          <a:p>
            <a:pPr marL="0" indent="0">
              <a:buNone/>
            </a:pPr>
            <a:r>
              <a:rPr lang="nb-NO" sz="3200" b="1" smtClean="0">
                <a:solidFill>
                  <a:srgbClr val="002060"/>
                </a:solidFill>
              </a:rPr>
              <a:t>B. Chọn </a:t>
            </a:r>
            <a:r>
              <a:rPr lang="nb-NO" sz="3200" b="1">
                <a:solidFill>
                  <a:srgbClr val="002060"/>
                </a:solidFill>
              </a:rPr>
              <a:t>ảnh </a:t>
            </a:r>
            <a:r>
              <a:rPr lang="nb-NO" sz="3200" b="1">
                <a:solidFill>
                  <a:srgbClr val="002060"/>
                </a:solidFill>
                <a:sym typeface="Wingdings"/>
              </a:rPr>
              <a:t></a:t>
            </a:r>
            <a:r>
              <a:rPr lang="nb-NO" sz="3200" b="1">
                <a:solidFill>
                  <a:srgbClr val="002060"/>
                </a:solidFill>
              </a:rPr>
              <a:t> Crop ảnh</a:t>
            </a:r>
            <a:endParaRPr lang="vi-VN" sz="3200" b="1">
              <a:solidFill>
                <a:srgbClr val="002060"/>
              </a:solidFill>
            </a:endParaRPr>
          </a:p>
          <a:p>
            <a:pPr marL="0" indent="0">
              <a:buNone/>
            </a:pPr>
            <a:r>
              <a:rPr lang="nb-NO" sz="3200" b="1" smtClean="0">
                <a:solidFill>
                  <a:srgbClr val="002060"/>
                </a:solidFill>
              </a:rPr>
              <a:t>C. Chọn </a:t>
            </a:r>
            <a:r>
              <a:rPr lang="nb-NO" sz="3200" b="1">
                <a:solidFill>
                  <a:srgbClr val="002060"/>
                </a:solidFill>
              </a:rPr>
              <a:t>ảnh </a:t>
            </a:r>
            <a:r>
              <a:rPr lang="nb-NO" sz="3200" b="1">
                <a:solidFill>
                  <a:srgbClr val="002060"/>
                </a:solidFill>
                <a:sym typeface="Wingdings"/>
              </a:rPr>
              <a:t></a:t>
            </a:r>
            <a:r>
              <a:rPr lang="nb-NO" sz="3200" b="1">
                <a:solidFill>
                  <a:srgbClr val="002060"/>
                </a:solidFill>
              </a:rPr>
              <a:t> Copy </a:t>
            </a:r>
            <a:r>
              <a:rPr lang="nb-NO" sz="3200" b="1">
                <a:solidFill>
                  <a:srgbClr val="002060"/>
                </a:solidFill>
                <a:sym typeface="Wingdings"/>
              </a:rPr>
              <a:t></a:t>
            </a:r>
            <a:r>
              <a:rPr lang="nb-NO" sz="3200" b="1">
                <a:solidFill>
                  <a:srgbClr val="002060"/>
                </a:solidFill>
              </a:rPr>
              <a:t> Paste </a:t>
            </a:r>
            <a:endParaRPr lang="vi-VN" sz="3200" b="1">
              <a:solidFill>
                <a:srgbClr val="002060"/>
              </a:solidFill>
            </a:endParaRPr>
          </a:p>
          <a:p>
            <a:pPr marL="0" indent="0">
              <a:buNone/>
            </a:pPr>
            <a:r>
              <a:rPr lang="en-US" sz="3200" b="1" smtClean="0">
                <a:solidFill>
                  <a:srgbClr val="002060"/>
                </a:solidFill>
              </a:rPr>
              <a:t>D. Các </a:t>
            </a:r>
            <a:r>
              <a:rPr lang="en-US" sz="3200" b="1">
                <a:solidFill>
                  <a:srgbClr val="002060"/>
                </a:solidFill>
              </a:rPr>
              <a:t>đáp án đều đúng</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304800" y="3228155"/>
            <a:ext cx="5150604"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22226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40597"/>
            <a:ext cx="8382000" cy="4445753"/>
          </a:xfrm>
          <a:solidFill>
            <a:schemeClr val="bg2"/>
          </a:solidFill>
        </p:spPr>
        <p:txBody>
          <a:bodyPr>
            <a:noAutofit/>
          </a:bodyPr>
          <a:lstStyle/>
          <a:p>
            <a:pPr marL="0" indent="0">
              <a:buNone/>
            </a:pPr>
            <a:r>
              <a:rPr lang="en-US" sz="3200" b="1" smtClean="0">
                <a:solidFill>
                  <a:srgbClr val="C00000"/>
                </a:solidFill>
              </a:rPr>
              <a:t>12. </a:t>
            </a:r>
            <a:r>
              <a:rPr lang="en-US" sz="3200" b="1">
                <a:solidFill>
                  <a:srgbClr val="C00000"/>
                </a:solidFill>
              </a:rPr>
              <a:t>Bạn An chèn hình ảnh vào văn bản và muốn định dạng hình ảnh nằm dưới phần văn bản, em hãy giúp bạn chọn lệnh nào trong WrapText ?</a:t>
            </a:r>
            <a:endParaRPr lang="vi-VN" sz="3200">
              <a:solidFill>
                <a:srgbClr val="C00000"/>
              </a:solidFill>
            </a:endParaRPr>
          </a:p>
          <a:p>
            <a:pPr marL="0" indent="0">
              <a:buNone/>
            </a:pPr>
            <a:r>
              <a:rPr lang="nb-NO" sz="3200" b="1" smtClean="0">
                <a:solidFill>
                  <a:srgbClr val="002060"/>
                </a:solidFill>
              </a:rPr>
              <a:t>A. In </a:t>
            </a:r>
            <a:r>
              <a:rPr lang="nb-NO" sz="3200" b="1">
                <a:solidFill>
                  <a:srgbClr val="002060"/>
                </a:solidFill>
              </a:rPr>
              <a:t>line with text</a:t>
            </a:r>
            <a:endParaRPr lang="vi-VN" sz="3200" b="1">
              <a:solidFill>
                <a:srgbClr val="002060"/>
              </a:solidFill>
            </a:endParaRPr>
          </a:p>
          <a:p>
            <a:pPr marL="0" indent="0">
              <a:buNone/>
            </a:pPr>
            <a:r>
              <a:rPr lang="nb-NO" sz="3200" b="1" smtClean="0">
                <a:solidFill>
                  <a:srgbClr val="002060"/>
                </a:solidFill>
              </a:rPr>
              <a:t>B. Square</a:t>
            </a:r>
            <a:endParaRPr lang="vi-VN" sz="3200" b="1">
              <a:solidFill>
                <a:srgbClr val="002060"/>
              </a:solidFill>
            </a:endParaRPr>
          </a:p>
          <a:p>
            <a:pPr marL="0" indent="0">
              <a:buNone/>
            </a:pPr>
            <a:r>
              <a:rPr lang="nb-NO" sz="3200" b="1" smtClean="0">
                <a:solidFill>
                  <a:srgbClr val="002060"/>
                </a:solidFill>
              </a:rPr>
              <a:t>C. Behind </a:t>
            </a:r>
            <a:r>
              <a:rPr lang="nb-NO" sz="3200" b="1">
                <a:solidFill>
                  <a:srgbClr val="002060"/>
                </a:solidFill>
              </a:rPr>
              <a:t>Text</a:t>
            </a:r>
            <a:endParaRPr lang="vi-VN" sz="3200" b="1">
              <a:solidFill>
                <a:srgbClr val="002060"/>
              </a:solidFill>
            </a:endParaRPr>
          </a:p>
          <a:p>
            <a:pPr marL="0" indent="0">
              <a:buNone/>
            </a:pPr>
            <a:r>
              <a:rPr lang="en-US" sz="3200" b="1" smtClean="0">
                <a:solidFill>
                  <a:srgbClr val="002060"/>
                </a:solidFill>
              </a:rPr>
              <a:t>D. In </a:t>
            </a:r>
            <a:r>
              <a:rPr lang="en-US" sz="3200" b="1">
                <a:solidFill>
                  <a:srgbClr val="002060"/>
                </a:solidFill>
              </a:rPr>
              <a:t>front of text</a:t>
            </a:r>
            <a:endParaRPr lang="vi-VN" sz="3200" b="1">
              <a:solidFill>
                <a:srgbClr val="002060"/>
              </a:solidFill>
            </a:endParaRPr>
          </a:p>
          <a:p>
            <a:pPr marL="0" indent="0">
              <a:buNone/>
            </a:pPr>
            <a:endParaRPr lang="vi-VN" sz="3200" b="1">
              <a:solidFill>
                <a:srgbClr val="002060"/>
              </a:solidFill>
            </a:endParaRPr>
          </a:p>
        </p:txBody>
      </p:sp>
      <p:sp>
        <p:nvSpPr>
          <p:cNvPr id="4" name="Rectangle 3"/>
          <p:cNvSpPr/>
          <p:nvPr/>
        </p:nvSpPr>
        <p:spPr>
          <a:xfrm>
            <a:off x="313841" y="3688597"/>
            <a:ext cx="3230106"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6733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399014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297" y="819150"/>
            <a:ext cx="8382000" cy="3429000"/>
          </a:xfrm>
          <a:solidFill>
            <a:schemeClr val="bg2"/>
          </a:solidFill>
        </p:spPr>
        <p:txBody>
          <a:bodyPr>
            <a:noAutofit/>
          </a:bodyPr>
          <a:lstStyle/>
          <a:p>
            <a:pPr marL="0" indent="0">
              <a:buNone/>
            </a:pPr>
            <a:r>
              <a:rPr lang="en-US" sz="3200" b="1" smtClean="0">
                <a:solidFill>
                  <a:srgbClr val="C00000"/>
                </a:solidFill>
              </a:rPr>
              <a:t>13. Để </a:t>
            </a:r>
            <a:r>
              <a:rPr lang="en-US" sz="3200" b="1">
                <a:solidFill>
                  <a:srgbClr val="C00000"/>
                </a:solidFill>
              </a:rPr>
              <a:t>chọn hướng cho trang văn bản nằm ngang, ta thực hiện?</a:t>
            </a:r>
            <a:endParaRPr lang="vi-VN" sz="3200">
              <a:solidFill>
                <a:srgbClr val="C00000"/>
              </a:solidFill>
            </a:endParaRPr>
          </a:p>
          <a:p>
            <a:pPr marL="0" indent="0">
              <a:buNone/>
            </a:pPr>
            <a:r>
              <a:rPr lang="en-US" sz="2800" b="1" smtClean="0">
                <a:solidFill>
                  <a:srgbClr val="002060"/>
                </a:solidFill>
              </a:rPr>
              <a:t>A. Page </a:t>
            </a:r>
            <a:r>
              <a:rPr lang="en-US" sz="2800" b="1">
                <a:solidFill>
                  <a:srgbClr val="002060"/>
                </a:solidFill>
              </a:rPr>
              <a:t>Layout </a:t>
            </a:r>
            <a:r>
              <a:rPr lang="en-US" sz="2800" b="1">
                <a:solidFill>
                  <a:srgbClr val="002060"/>
                </a:solidFill>
                <a:sym typeface="Wingdings"/>
              </a:rPr>
              <a:t></a:t>
            </a:r>
            <a:r>
              <a:rPr lang="en-US" sz="2800" b="1">
                <a:solidFill>
                  <a:srgbClr val="002060"/>
                </a:solidFill>
              </a:rPr>
              <a:t> Orientation </a:t>
            </a:r>
            <a:r>
              <a:rPr lang="en-US" sz="2800" b="1">
                <a:solidFill>
                  <a:srgbClr val="002060"/>
                </a:solidFill>
                <a:sym typeface="Wingdings"/>
              </a:rPr>
              <a:t></a:t>
            </a:r>
            <a:r>
              <a:rPr lang="en-US" sz="2800" b="1">
                <a:solidFill>
                  <a:srgbClr val="002060"/>
                </a:solidFill>
              </a:rPr>
              <a:t> Landscape.</a:t>
            </a:r>
            <a:endParaRPr lang="vi-VN" sz="2800" b="1">
              <a:solidFill>
                <a:srgbClr val="002060"/>
              </a:solidFill>
            </a:endParaRPr>
          </a:p>
          <a:p>
            <a:pPr marL="0" indent="0">
              <a:buNone/>
            </a:pPr>
            <a:r>
              <a:rPr lang="en-US" sz="2800" b="1" smtClean="0">
                <a:solidFill>
                  <a:srgbClr val="002060"/>
                </a:solidFill>
              </a:rPr>
              <a:t>B. Page </a:t>
            </a:r>
            <a:r>
              <a:rPr lang="en-US" sz="2800" b="1">
                <a:solidFill>
                  <a:srgbClr val="002060"/>
                </a:solidFill>
              </a:rPr>
              <a:t>Layout </a:t>
            </a:r>
            <a:r>
              <a:rPr lang="en-US" sz="2800" b="1">
                <a:solidFill>
                  <a:srgbClr val="002060"/>
                </a:solidFill>
                <a:sym typeface="Wingdings"/>
              </a:rPr>
              <a:t></a:t>
            </a:r>
            <a:r>
              <a:rPr lang="en-US" sz="2800" b="1">
                <a:solidFill>
                  <a:srgbClr val="002060"/>
                </a:solidFill>
              </a:rPr>
              <a:t> Orientation </a:t>
            </a:r>
            <a:r>
              <a:rPr lang="en-US" sz="2800" b="1">
                <a:solidFill>
                  <a:srgbClr val="002060"/>
                </a:solidFill>
                <a:sym typeface="Wingdings"/>
              </a:rPr>
              <a:t></a:t>
            </a:r>
            <a:r>
              <a:rPr lang="en-US" sz="2800" b="1">
                <a:solidFill>
                  <a:srgbClr val="002060"/>
                </a:solidFill>
              </a:rPr>
              <a:t> Portrait.</a:t>
            </a:r>
            <a:endParaRPr lang="vi-VN" sz="2800" b="1">
              <a:solidFill>
                <a:srgbClr val="002060"/>
              </a:solidFill>
            </a:endParaRPr>
          </a:p>
          <a:p>
            <a:pPr marL="0" indent="0">
              <a:buNone/>
            </a:pPr>
            <a:r>
              <a:rPr lang="en-US" sz="2800" b="1" smtClean="0">
                <a:solidFill>
                  <a:srgbClr val="002060"/>
                </a:solidFill>
              </a:rPr>
              <a:t>C. </a:t>
            </a:r>
            <a:r>
              <a:rPr lang="en-US" sz="2800" b="1">
                <a:solidFill>
                  <a:srgbClr val="002060"/>
                </a:solidFill>
              </a:rPr>
              <a:t>Page Layout </a:t>
            </a:r>
            <a:r>
              <a:rPr lang="en-US" sz="2800" b="1">
                <a:solidFill>
                  <a:srgbClr val="002060"/>
                </a:solidFill>
                <a:sym typeface="Wingdings"/>
              </a:rPr>
              <a:t></a:t>
            </a:r>
            <a:r>
              <a:rPr lang="en-US" sz="2800" b="1">
                <a:solidFill>
                  <a:srgbClr val="002060"/>
                </a:solidFill>
              </a:rPr>
              <a:t> Size </a:t>
            </a:r>
            <a:r>
              <a:rPr lang="en-US" sz="2800" b="1">
                <a:solidFill>
                  <a:srgbClr val="002060"/>
                </a:solidFill>
                <a:sym typeface="Wingdings"/>
              </a:rPr>
              <a:t></a:t>
            </a:r>
            <a:r>
              <a:rPr lang="en-US" sz="2800" b="1">
                <a:solidFill>
                  <a:srgbClr val="002060"/>
                </a:solidFill>
              </a:rPr>
              <a:t> Landscape.</a:t>
            </a:r>
            <a:endParaRPr lang="vi-VN" sz="2800" b="1">
              <a:solidFill>
                <a:srgbClr val="002060"/>
              </a:solidFill>
            </a:endParaRPr>
          </a:p>
          <a:p>
            <a:pPr marL="0" indent="0">
              <a:buNone/>
            </a:pPr>
            <a:r>
              <a:rPr lang="en-US" sz="2800" b="1" smtClean="0">
                <a:solidFill>
                  <a:srgbClr val="002060"/>
                </a:solidFill>
              </a:rPr>
              <a:t>D. </a:t>
            </a:r>
            <a:r>
              <a:rPr lang="en-US" sz="2800" b="1">
                <a:solidFill>
                  <a:srgbClr val="002060"/>
                </a:solidFill>
              </a:rPr>
              <a:t>Page Layout </a:t>
            </a:r>
            <a:r>
              <a:rPr lang="en-US" sz="2800" b="1">
                <a:solidFill>
                  <a:srgbClr val="002060"/>
                </a:solidFill>
                <a:sym typeface="Wingdings"/>
              </a:rPr>
              <a:t></a:t>
            </a:r>
            <a:r>
              <a:rPr lang="en-US" sz="2800" b="1">
                <a:solidFill>
                  <a:srgbClr val="002060"/>
                </a:solidFill>
              </a:rPr>
              <a:t> Size </a:t>
            </a:r>
            <a:r>
              <a:rPr lang="en-US" sz="2800" b="1">
                <a:solidFill>
                  <a:srgbClr val="002060"/>
                </a:solidFill>
                <a:sym typeface="Wingdings"/>
              </a:rPr>
              <a:t></a:t>
            </a:r>
            <a:r>
              <a:rPr lang="en-US" sz="2800" b="1">
                <a:solidFill>
                  <a:srgbClr val="002060"/>
                </a:solidFill>
              </a:rPr>
              <a:t> Portrait.</a:t>
            </a:r>
            <a:endParaRPr lang="vi-VN" sz="2800" b="1">
              <a:solidFill>
                <a:srgbClr val="002060"/>
              </a:solidFill>
            </a:endParaRPr>
          </a:p>
          <a:p>
            <a:pPr marL="0" indent="0">
              <a:buNone/>
            </a:pPr>
            <a:endParaRPr lang="vi-VN" sz="2800" b="1">
              <a:solidFill>
                <a:srgbClr val="002060"/>
              </a:solidFill>
            </a:endParaRPr>
          </a:p>
        </p:txBody>
      </p:sp>
      <p:sp>
        <p:nvSpPr>
          <p:cNvPr id="4" name="Rectangle 3"/>
          <p:cNvSpPr/>
          <p:nvPr/>
        </p:nvSpPr>
        <p:spPr>
          <a:xfrm>
            <a:off x="304800" y="1885949"/>
            <a:ext cx="7848600" cy="4371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6" name="TextBox 5"/>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417269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297" y="895350"/>
            <a:ext cx="8382000" cy="3505200"/>
          </a:xfrm>
          <a:solidFill>
            <a:schemeClr val="bg2"/>
          </a:solidFill>
        </p:spPr>
        <p:txBody>
          <a:bodyPr>
            <a:noAutofit/>
          </a:bodyPr>
          <a:lstStyle/>
          <a:p>
            <a:pPr marL="0" indent="0">
              <a:buNone/>
            </a:pPr>
            <a:r>
              <a:rPr lang="en-US" sz="3200" b="1" smtClean="0">
                <a:solidFill>
                  <a:srgbClr val="C00000"/>
                </a:solidFill>
              </a:rPr>
              <a:t>14. </a:t>
            </a:r>
            <a:r>
              <a:rPr lang="en-US" sz="3200" b="1">
                <a:solidFill>
                  <a:srgbClr val="C00000"/>
                </a:solidFill>
              </a:rPr>
              <a:t>Để đặt lề cho trang văn bản, ta thực hiện?</a:t>
            </a:r>
            <a:endParaRPr lang="vi-VN" sz="3200">
              <a:solidFill>
                <a:srgbClr val="C00000"/>
              </a:solidFill>
            </a:endParaRPr>
          </a:p>
          <a:p>
            <a:pPr marL="0" indent="0">
              <a:buNone/>
            </a:pPr>
            <a:r>
              <a:rPr lang="en-US" sz="3200" b="1" smtClean="0">
                <a:solidFill>
                  <a:srgbClr val="002060"/>
                </a:solidFill>
              </a:rPr>
              <a:t>A. Page </a:t>
            </a:r>
            <a:r>
              <a:rPr lang="en-US" sz="3200" b="1">
                <a:solidFill>
                  <a:srgbClr val="002060"/>
                </a:solidFill>
              </a:rPr>
              <a:t>Layout </a:t>
            </a:r>
            <a:r>
              <a:rPr lang="en-US" sz="3200" b="1">
                <a:solidFill>
                  <a:srgbClr val="002060"/>
                </a:solidFill>
                <a:sym typeface="Wingdings"/>
              </a:rPr>
              <a:t></a:t>
            </a:r>
            <a:r>
              <a:rPr lang="en-US" sz="3200" b="1">
                <a:solidFill>
                  <a:srgbClr val="002060"/>
                </a:solidFill>
              </a:rPr>
              <a:t> Margins.</a:t>
            </a:r>
            <a:endParaRPr lang="vi-VN" sz="3200" b="1">
              <a:solidFill>
                <a:srgbClr val="002060"/>
              </a:solidFill>
            </a:endParaRPr>
          </a:p>
          <a:p>
            <a:pPr marL="0" indent="0">
              <a:buNone/>
            </a:pPr>
            <a:r>
              <a:rPr lang="en-US" sz="3200" b="1" smtClean="0">
                <a:solidFill>
                  <a:srgbClr val="002060"/>
                </a:solidFill>
              </a:rPr>
              <a:t>B. Page </a:t>
            </a:r>
            <a:r>
              <a:rPr lang="en-US" sz="3200" b="1">
                <a:solidFill>
                  <a:srgbClr val="002060"/>
                </a:solidFill>
              </a:rPr>
              <a:t>Layout </a:t>
            </a:r>
            <a:r>
              <a:rPr lang="en-US" sz="3200" b="1">
                <a:solidFill>
                  <a:srgbClr val="002060"/>
                </a:solidFill>
                <a:sym typeface="Wingdings"/>
              </a:rPr>
              <a:t></a:t>
            </a:r>
            <a:r>
              <a:rPr lang="en-US" sz="3200" b="1">
                <a:solidFill>
                  <a:srgbClr val="002060"/>
                </a:solidFill>
              </a:rPr>
              <a:t> Orientation.</a:t>
            </a:r>
            <a:endParaRPr lang="vi-VN" sz="3200" b="1">
              <a:solidFill>
                <a:srgbClr val="002060"/>
              </a:solidFill>
            </a:endParaRPr>
          </a:p>
          <a:p>
            <a:pPr marL="0" indent="0">
              <a:buNone/>
            </a:pPr>
            <a:r>
              <a:rPr lang="en-US" sz="3200" b="1" smtClean="0">
                <a:solidFill>
                  <a:srgbClr val="002060"/>
                </a:solidFill>
              </a:rPr>
              <a:t>C. Home </a:t>
            </a:r>
            <a:r>
              <a:rPr lang="en-US" sz="3200" b="1">
                <a:solidFill>
                  <a:srgbClr val="002060"/>
                </a:solidFill>
                <a:sym typeface="Wingdings"/>
              </a:rPr>
              <a:t></a:t>
            </a:r>
            <a:r>
              <a:rPr lang="en-US" sz="3200" b="1">
                <a:solidFill>
                  <a:srgbClr val="002060"/>
                </a:solidFill>
              </a:rPr>
              <a:t> Margins.</a:t>
            </a:r>
            <a:endParaRPr lang="vi-VN" sz="3200" b="1">
              <a:solidFill>
                <a:srgbClr val="002060"/>
              </a:solidFill>
            </a:endParaRPr>
          </a:p>
          <a:p>
            <a:pPr marL="0" indent="0">
              <a:buNone/>
            </a:pPr>
            <a:r>
              <a:rPr lang="en-US" sz="3200" b="1" smtClean="0">
                <a:solidFill>
                  <a:srgbClr val="002060"/>
                </a:solidFill>
              </a:rPr>
              <a:t>D. Home </a:t>
            </a:r>
            <a:r>
              <a:rPr lang="en-US" sz="3200" b="1">
                <a:solidFill>
                  <a:srgbClr val="002060"/>
                </a:solidFill>
                <a:sym typeface="Wingdings"/>
              </a:rPr>
              <a:t></a:t>
            </a:r>
            <a:r>
              <a:rPr lang="en-US" sz="3200" b="1">
                <a:solidFill>
                  <a:srgbClr val="002060"/>
                </a:solidFill>
              </a:rPr>
              <a:t> Margins</a:t>
            </a:r>
            <a:r>
              <a:rPr lang="en-US" sz="3200" b="1" smtClean="0">
                <a:solidFill>
                  <a:srgbClr val="002060"/>
                </a:solidFill>
              </a:rPr>
              <a:t>.</a:t>
            </a:r>
            <a:endParaRPr lang="vi-VN" sz="3200" b="1">
              <a:solidFill>
                <a:srgbClr val="002060"/>
              </a:solidFill>
            </a:endParaRPr>
          </a:p>
        </p:txBody>
      </p:sp>
      <p:sp>
        <p:nvSpPr>
          <p:cNvPr id="4" name="Rectangle 3"/>
          <p:cNvSpPr/>
          <p:nvPr/>
        </p:nvSpPr>
        <p:spPr>
          <a:xfrm>
            <a:off x="329338" y="1962149"/>
            <a:ext cx="5614262"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2226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33350"/>
            <a:ext cx="8610600" cy="4724399"/>
          </a:xfrm>
          <a:solidFill>
            <a:schemeClr val="bg2"/>
          </a:solidFill>
        </p:spPr>
        <p:txBody>
          <a:bodyPr>
            <a:noAutofit/>
          </a:bodyPr>
          <a:lstStyle/>
          <a:p>
            <a:pPr marL="0" indent="0">
              <a:buNone/>
            </a:pPr>
            <a:r>
              <a:rPr lang="en-US" sz="3200" b="1" smtClean="0">
                <a:solidFill>
                  <a:srgbClr val="C00000"/>
                </a:solidFill>
              </a:rPr>
              <a:t>15. </a:t>
            </a:r>
            <a:r>
              <a:rPr lang="en-US" sz="3200" b="1">
                <a:solidFill>
                  <a:srgbClr val="C00000"/>
                </a:solidFill>
              </a:rPr>
              <a:t>Bạn Bình mua bộ máy in mới về và gắn với máy tính để sử dụng. Máy tính và máy in đều được bật nhưng bạn Bình chưa thể in được. Hãy chỉ cho bạn Bình lý do vì sao? </a:t>
            </a:r>
            <a:endParaRPr lang="vi-VN" sz="3200">
              <a:solidFill>
                <a:srgbClr val="C00000"/>
              </a:solidFill>
            </a:endParaRPr>
          </a:p>
          <a:p>
            <a:pPr marL="0" indent="0">
              <a:buNone/>
            </a:pPr>
            <a:r>
              <a:rPr lang="en-US" sz="3200" smtClean="0">
                <a:solidFill>
                  <a:srgbClr val="002060"/>
                </a:solidFill>
              </a:rPr>
              <a:t>A. Máy </a:t>
            </a:r>
            <a:r>
              <a:rPr lang="en-US" sz="3200">
                <a:solidFill>
                  <a:srgbClr val="002060"/>
                </a:solidFill>
              </a:rPr>
              <a:t>in chưa có mực</a:t>
            </a:r>
            <a:endParaRPr lang="vi-VN" sz="3200">
              <a:solidFill>
                <a:srgbClr val="002060"/>
              </a:solidFill>
            </a:endParaRPr>
          </a:p>
          <a:p>
            <a:pPr marL="0" indent="0">
              <a:buNone/>
            </a:pPr>
            <a:r>
              <a:rPr lang="en-US" sz="3200" smtClean="0">
                <a:solidFill>
                  <a:srgbClr val="002060"/>
                </a:solidFill>
              </a:rPr>
              <a:t>B. </a:t>
            </a:r>
            <a:r>
              <a:rPr lang="en-US" sz="3200">
                <a:solidFill>
                  <a:srgbClr val="002060"/>
                </a:solidFill>
              </a:rPr>
              <a:t>Chưa cài đặt phần mềm máy in</a:t>
            </a:r>
            <a:endParaRPr lang="vi-VN" sz="3200">
              <a:solidFill>
                <a:srgbClr val="002060"/>
              </a:solidFill>
            </a:endParaRPr>
          </a:p>
          <a:p>
            <a:pPr marL="0" indent="0">
              <a:buNone/>
            </a:pPr>
            <a:r>
              <a:rPr lang="en-US" sz="3200">
                <a:solidFill>
                  <a:srgbClr val="002060"/>
                </a:solidFill>
              </a:rPr>
              <a:t>C</a:t>
            </a:r>
            <a:r>
              <a:rPr lang="en-US" sz="3200" smtClean="0">
                <a:solidFill>
                  <a:srgbClr val="002060"/>
                </a:solidFill>
              </a:rPr>
              <a:t>. Máy </a:t>
            </a:r>
            <a:r>
              <a:rPr lang="en-US" sz="3200">
                <a:solidFill>
                  <a:srgbClr val="002060"/>
                </a:solidFill>
              </a:rPr>
              <a:t>in bị hư</a:t>
            </a:r>
            <a:endParaRPr lang="vi-VN" sz="3200">
              <a:solidFill>
                <a:srgbClr val="002060"/>
              </a:solidFill>
            </a:endParaRPr>
          </a:p>
          <a:p>
            <a:pPr marL="0" indent="0">
              <a:buNone/>
            </a:pPr>
            <a:r>
              <a:rPr lang="en-US" sz="3200" smtClean="0">
                <a:solidFill>
                  <a:srgbClr val="002060"/>
                </a:solidFill>
              </a:rPr>
              <a:t>D. Các </a:t>
            </a:r>
            <a:r>
              <a:rPr lang="en-US" sz="3200">
                <a:solidFill>
                  <a:srgbClr val="002060"/>
                </a:solidFill>
              </a:rPr>
              <a:t>đáp án đều sai</a:t>
            </a:r>
            <a:endParaRPr lang="vi-VN" sz="3200">
              <a:solidFill>
                <a:srgbClr val="002060"/>
              </a:solidFill>
            </a:endParaRPr>
          </a:p>
        </p:txBody>
      </p:sp>
      <p:sp>
        <p:nvSpPr>
          <p:cNvPr id="4" name="Rectangle 3"/>
          <p:cNvSpPr/>
          <p:nvPr/>
        </p:nvSpPr>
        <p:spPr>
          <a:xfrm>
            <a:off x="152400" y="3181350"/>
            <a:ext cx="64008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131320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23950"/>
            <a:ext cx="8610600" cy="3505200"/>
          </a:xfrm>
          <a:solidFill>
            <a:schemeClr val="bg2"/>
          </a:solidFill>
        </p:spPr>
        <p:txBody>
          <a:bodyPr>
            <a:noAutofit/>
          </a:bodyPr>
          <a:lstStyle/>
          <a:p>
            <a:pPr marL="0" indent="0">
              <a:buNone/>
            </a:pPr>
            <a:r>
              <a:rPr lang="en-US" sz="3200" b="1" smtClean="0">
                <a:solidFill>
                  <a:srgbClr val="C00000"/>
                </a:solidFill>
              </a:rPr>
              <a:t>16. </a:t>
            </a:r>
            <a:r>
              <a:rPr lang="en-US" sz="3200" b="1">
                <a:solidFill>
                  <a:srgbClr val="C00000"/>
                </a:solidFill>
              </a:rPr>
              <a:t>Để đặt lại lề dưới cho trang văn bản, trong hộp thoại Page Setup, ta chọn lệnh?</a:t>
            </a:r>
            <a:endParaRPr lang="vi-VN" sz="3200">
              <a:solidFill>
                <a:srgbClr val="C00000"/>
              </a:solidFill>
            </a:endParaRPr>
          </a:p>
          <a:p>
            <a:pPr marL="0" indent="0">
              <a:buNone/>
            </a:pPr>
            <a:r>
              <a:rPr lang="en-US" sz="3200" smtClean="0"/>
              <a:t>A. Left</a:t>
            </a:r>
            <a:r>
              <a:rPr lang="en-US" sz="3200"/>
              <a:t>.	       			</a:t>
            </a:r>
            <a:endParaRPr lang="vi-VN" sz="3200"/>
          </a:p>
          <a:p>
            <a:pPr marL="0" indent="0">
              <a:buNone/>
            </a:pPr>
            <a:r>
              <a:rPr lang="en-US" sz="3200" smtClean="0"/>
              <a:t>B. Right</a:t>
            </a:r>
            <a:r>
              <a:rPr lang="en-US" sz="3200"/>
              <a:t>.</a:t>
            </a:r>
            <a:endParaRPr lang="vi-VN" sz="3200"/>
          </a:p>
          <a:p>
            <a:pPr marL="0" indent="0">
              <a:buNone/>
            </a:pPr>
            <a:r>
              <a:rPr lang="en-US" sz="3200" smtClean="0"/>
              <a:t>C. Top</a:t>
            </a:r>
            <a:r>
              <a:rPr lang="en-US" sz="3200"/>
              <a:t>.	       			</a:t>
            </a:r>
            <a:endParaRPr lang="vi-VN" sz="3200"/>
          </a:p>
          <a:p>
            <a:pPr marL="0" indent="0">
              <a:buNone/>
            </a:pPr>
            <a:r>
              <a:rPr lang="en-US" sz="3200" smtClean="0"/>
              <a:t>D. Bottom</a:t>
            </a:r>
            <a:r>
              <a:rPr lang="en-US" sz="3200"/>
              <a:t>.</a:t>
            </a:r>
            <a:endParaRPr lang="vi-VN" sz="3200"/>
          </a:p>
        </p:txBody>
      </p:sp>
      <p:sp>
        <p:nvSpPr>
          <p:cNvPr id="4" name="Rectangle 3"/>
          <p:cNvSpPr/>
          <p:nvPr/>
        </p:nvSpPr>
        <p:spPr>
          <a:xfrm>
            <a:off x="152400" y="3857099"/>
            <a:ext cx="22098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21501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23950"/>
            <a:ext cx="8610600" cy="3429000"/>
          </a:xfrm>
          <a:solidFill>
            <a:schemeClr val="bg2"/>
          </a:solidFill>
        </p:spPr>
        <p:txBody>
          <a:bodyPr>
            <a:noAutofit/>
          </a:bodyPr>
          <a:lstStyle/>
          <a:p>
            <a:pPr marL="0" indent="0">
              <a:buNone/>
            </a:pPr>
            <a:r>
              <a:rPr lang="en-US" sz="3200" b="1" smtClean="0">
                <a:solidFill>
                  <a:srgbClr val="C00000"/>
                </a:solidFill>
              </a:rPr>
              <a:t>17. </a:t>
            </a:r>
            <a:r>
              <a:rPr lang="vi-VN" sz="3200" b="1">
                <a:solidFill>
                  <a:srgbClr val="C00000"/>
                </a:solidFill>
              </a:rPr>
              <a:t>Để </a:t>
            </a:r>
            <a:r>
              <a:rPr lang="en-US" sz="3200" b="1">
                <a:solidFill>
                  <a:srgbClr val="C00000"/>
                </a:solidFill>
              </a:rPr>
              <a:t>xem văn bản trước </a:t>
            </a:r>
            <a:r>
              <a:rPr lang="en-US" sz="3200" b="1" smtClean="0">
                <a:solidFill>
                  <a:srgbClr val="C00000"/>
                </a:solidFill>
              </a:rPr>
              <a:t>khi in, </a:t>
            </a:r>
            <a:r>
              <a:rPr lang="en-US" sz="3200" b="1">
                <a:solidFill>
                  <a:srgbClr val="C00000"/>
                </a:solidFill>
              </a:rPr>
              <a:t>ta nháy vào nút lệnh</a:t>
            </a:r>
            <a:r>
              <a:rPr lang="vi-VN" sz="3200" b="1">
                <a:solidFill>
                  <a:srgbClr val="C00000"/>
                </a:solidFill>
              </a:rPr>
              <a:t>?</a:t>
            </a:r>
            <a:endParaRPr lang="vi-VN" sz="3200">
              <a:solidFill>
                <a:srgbClr val="C00000"/>
              </a:solidFill>
            </a:endParaRPr>
          </a:p>
          <a:p>
            <a:pPr marL="0" indent="0">
              <a:buNone/>
            </a:pPr>
            <a:r>
              <a:rPr lang="en-US" sz="3200" smtClean="0"/>
              <a:t>A.	       			</a:t>
            </a:r>
            <a:endParaRPr lang="vi-VN" sz="3200" smtClean="0"/>
          </a:p>
          <a:p>
            <a:pPr marL="0" indent="0">
              <a:buNone/>
            </a:pPr>
            <a:r>
              <a:rPr lang="en-US" sz="3200" smtClean="0"/>
              <a:t>B. </a:t>
            </a:r>
          </a:p>
          <a:p>
            <a:pPr marL="0" indent="0">
              <a:buNone/>
            </a:pPr>
            <a:r>
              <a:rPr lang="en-US" sz="3200" smtClean="0"/>
              <a:t>C. 	       			</a:t>
            </a:r>
            <a:endParaRPr lang="vi-VN" sz="3200" smtClean="0"/>
          </a:p>
          <a:p>
            <a:pPr marL="0" indent="0">
              <a:buNone/>
            </a:pPr>
            <a:r>
              <a:rPr lang="en-US" sz="3200" smtClean="0"/>
              <a:t>D.</a:t>
            </a:r>
            <a:endParaRPr lang="vi-VN" sz="3200"/>
          </a:p>
        </p:txBody>
      </p:sp>
      <p:sp>
        <p:nvSpPr>
          <p:cNvPr id="4" name="Rectangle 3"/>
          <p:cNvSpPr/>
          <p:nvPr/>
        </p:nvSpPr>
        <p:spPr>
          <a:xfrm>
            <a:off x="238149" y="3355054"/>
            <a:ext cx="1094707" cy="520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30018" y="2316813"/>
            <a:ext cx="466725" cy="466725"/>
          </a:xfrm>
          <a:prstGeom prst="rect">
            <a:avLst/>
          </a:prstGeom>
          <a:noFill/>
          <a:ln w="12700" cmpd="sng">
            <a:solidFill>
              <a:srgbClr val="000000"/>
            </a:solidFill>
            <a:miter lim="800000"/>
            <a:headEnd/>
            <a:tailEnd/>
          </a:ln>
          <a:effec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60500" y="2822519"/>
            <a:ext cx="523875" cy="52387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60500" y="3384891"/>
            <a:ext cx="523875" cy="46863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52086" y="3894517"/>
            <a:ext cx="523875" cy="418465"/>
          </a:xfrm>
          <a:prstGeom prst="rect">
            <a:avLst/>
          </a:prstGeom>
          <a:noFill/>
          <a:ln>
            <a:noFill/>
          </a:ln>
        </p:spPr>
      </p:pic>
      <p:sp>
        <p:nvSpPr>
          <p:cNvPr id="9" name="TextBox 8"/>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43026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09550"/>
            <a:ext cx="3352800" cy="461665"/>
          </a:xfrm>
          <a:prstGeom prst="rect">
            <a:avLst/>
          </a:prstGeom>
          <a:solidFill>
            <a:schemeClr val="bg2"/>
          </a:solidFill>
        </p:spPr>
        <p:txBody>
          <a:bodyPr wrap="square" rtlCol="0">
            <a:spAutoFit/>
          </a:bodyPr>
          <a:lstStyle/>
          <a:p>
            <a:r>
              <a:rPr lang="en-US" sz="2400" b="1" smtClean="0">
                <a:solidFill>
                  <a:srgbClr val="002060"/>
                </a:solidFill>
              </a:rPr>
              <a:t>Nội dung lý thuyết:</a:t>
            </a:r>
            <a:endParaRPr lang="vi-VN" sz="2400" b="1">
              <a:solidFill>
                <a:srgbClr val="002060"/>
              </a:solidFill>
            </a:endParaRPr>
          </a:p>
        </p:txBody>
      </p:sp>
      <p:sp>
        <p:nvSpPr>
          <p:cNvPr id="5" name="TextBox 4"/>
          <p:cNvSpPr txBox="1"/>
          <p:nvPr/>
        </p:nvSpPr>
        <p:spPr>
          <a:xfrm>
            <a:off x="381000" y="969818"/>
            <a:ext cx="8305800" cy="2585323"/>
          </a:xfrm>
          <a:prstGeom prst="rect">
            <a:avLst/>
          </a:prstGeom>
          <a:solidFill>
            <a:srgbClr val="92D050"/>
          </a:solidFill>
        </p:spPr>
        <p:txBody>
          <a:bodyPr wrap="square" rtlCol="0">
            <a:spAutoFit/>
          </a:bodyPr>
          <a:lstStyle/>
          <a:p>
            <a:r>
              <a:rPr lang="en-US" sz="2400" b="1" i="1">
                <a:solidFill>
                  <a:srgbClr val="FF0000"/>
                </a:solidFill>
              </a:rPr>
              <a:t>1. </a:t>
            </a:r>
            <a:r>
              <a:rPr lang="en-US" sz="2400" b="1" i="1" u="sng">
                <a:solidFill>
                  <a:srgbClr val="FF0000"/>
                </a:solidFill>
              </a:rPr>
              <a:t>Chèn hình ảnh vào văn bản:</a:t>
            </a:r>
            <a:endParaRPr lang="vi-VN" sz="2400">
              <a:solidFill>
                <a:srgbClr val="FF0000"/>
              </a:solidFill>
            </a:endParaRPr>
          </a:p>
          <a:p>
            <a:r>
              <a:rPr lang="en-US" sz="2000" smtClean="0"/>
              <a:t>- Tại vị trí chèn hình </a:t>
            </a:r>
            <a:r>
              <a:rPr lang="en-US" sz="2000" smtClean="0">
                <a:sym typeface="Wingdings" pitchFamily="2" charset="2"/>
              </a:rPr>
              <a:t> </a:t>
            </a:r>
            <a:r>
              <a:rPr lang="en-US" sz="2000" smtClean="0"/>
              <a:t>chọn </a:t>
            </a:r>
            <a:r>
              <a:rPr lang="en-US" sz="2000" b="1"/>
              <a:t>lệnh Picture </a:t>
            </a:r>
            <a:r>
              <a:rPr lang="en-US" sz="2000"/>
              <a:t>trong </a:t>
            </a:r>
            <a:r>
              <a:rPr lang="en-US" sz="2000" b="1"/>
              <a:t>nhóm lệnh Illustrations </a:t>
            </a:r>
            <a:r>
              <a:rPr lang="en-US" sz="2000"/>
              <a:t>trên </a:t>
            </a:r>
            <a:r>
              <a:rPr lang="en-US" sz="2000" b="1"/>
              <a:t>dải lệnh </a:t>
            </a:r>
            <a:r>
              <a:rPr lang="en-US" sz="2000" b="1" smtClean="0"/>
              <a:t>Insert </a:t>
            </a:r>
            <a:r>
              <a:rPr lang="en-US" sz="2000" b="1" smtClean="0">
                <a:sym typeface="Wingdings" pitchFamily="2" charset="2"/>
              </a:rPr>
              <a:t> </a:t>
            </a:r>
            <a:r>
              <a:rPr lang="en-US" sz="2000" smtClean="0">
                <a:sym typeface="Wingdings" pitchFamily="2" charset="2"/>
              </a:rPr>
              <a:t>Hộp thoại </a:t>
            </a:r>
            <a:r>
              <a:rPr lang="en-US" sz="2000" b="1" smtClean="0">
                <a:sym typeface="Wingdings" pitchFamily="2" charset="2"/>
              </a:rPr>
              <a:t>Insert Picture </a:t>
            </a:r>
            <a:r>
              <a:rPr lang="en-US" sz="2000" smtClean="0">
                <a:sym typeface="Wingdings" pitchFamily="2" charset="2"/>
              </a:rPr>
              <a:t>xuất hiện: </a:t>
            </a:r>
            <a:r>
              <a:rPr lang="en-US" sz="2000" smtClean="0"/>
              <a:t>Chọn </a:t>
            </a:r>
            <a:r>
              <a:rPr lang="en-US" sz="2000"/>
              <a:t>hình ảnh cần chèn </a:t>
            </a:r>
            <a:r>
              <a:rPr lang="en-US" sz="2000">
                <a:sym typeface="Wingdings"/>
              </a:rPr>
              <a:t></a:t>
            </a:r>
            <a:r>
              <a:rPr lang="en-US" sz="2000"/>
              <a:t> </a:t>
            </a:r>
            <a:r>
              <a:rPr lang="en-US" sz="2000" b="1"/>
              <a:t>Insert</a:t>
            </a:r>
            <a:r>
              <a:rPr lang="en-US" sz="2000" b="1" smtClean="0"/>
              <a:t>.</a:t>
            </a:r>
          </a:p>
          <a:p>
            <a:endParaRPr lang="vi-VN" sz="2000"/>
          </a:p>
          <a:p>
            <a:r>
              <a:rPr lang="en-US" sz="2000" b="1" i="1" u="sng">
                <a:solidFill>
                  <a:srgbClr val="FF0000"/>
                </a:solidFill>
              </a:rPr>
              <a:t>Lưu ý:</a:t>
            </a:r>
            <a:r>
              <a:rPr lang="en-US" sz="2000" i="1">
                <a:solidFill>
                  <a:srgbClr val="FF0000"/>
                </a:solidFill>
              </a:rPr>
              <a:t> </a:t>
            </a:r>
            <a:r>
              <a:rPr lang="en-US" sz="2000" i="1"/>
              <a:t>Hình ảnh </a:t>
            </a:r>
            <a:r>
              <a:rPr lang="en-US" sz="2000" i="1" smtClean="0"/>
              <a:t>có </a:t>
            </a:r>
            <a:r>
              <a:rPr lang="en-US" sz="2000" i="1"/>
              <a:t>thể sao chép, di chuyển, xóa </a:t>
            </a:r>
            <a:r>
              <a:rPr lang="en-US" sz="2000" i="1" smtClean="0"/>
              <a:t>bằng </a:t>
            </a:r>
            <a:r>
              <a:rPr lang="en-US" sz="2000" i="1"/>
              <a:t>các nút lệnh Copy, </a:t>
            </a:r>
            <a:r>
              <a:rPr lang="en-US" sz="2000" i="1" smtClean="0"/>
              <a:t>Cut, Paste và Delete.</a:t>
            </a:r>
            <a:endParaRPr lang="vi-VN" sz="2000"/>
          </a:p>
          <a:p>
            <a:endParaRPr lang="vi-VN"/>
          </a:p>
        </p:txBody>
      </p:sp>
    </p:spTree>
    <p:extLst>
      <p:ext uri="{BB962C8B-B14F-4D97-AF65-F5344CB8AC3E}">
        <p14:creationId xmlns:p14="http://schemas.microsoft.com/office/powerpoint/2010/main" val="73320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71550"/>
            <a:ext cx="8610600" cy="3962400"/>
          </a:xfrm>
          <a:solidFill>
            <a:schemeClr val="bg2"/>
          </a:solidFill>
        </p:spPr>
        <p:txBody>
          <a:bodyPr>
            <a:noAutofit/>
          </a:bodyPr>
          <a:lstStyle/>
          <a:p>
            <a:pPr marL="0" indent="0">
              <a:buNone/>
            </a:pPr>
            <a:r>
              <a:rPr lang="en-US" sz="3200" b="1" smtClean="0">
                <a:solidFill>
                  <a:srgbClr val="C00000"/>
                </a:solidFill>
              </a:rPr>
              <a:t>18. </a:t>
            </a:r>
            <a:r>
              <a:rPr lang="en-US" sz="3200" b="1">
                <a:solidFill>
                  <a:srgbClr val="C00000"/>
                </a:solidFill>
              </a:rPr>
              <a:t>Việc trình bày trang văn bản nhằm có tác dụng?</a:t>
            </a:r>
            <a:endParaRPr lang="vi-VN" sz="3200">
              <a:solidFill>
                <a:srgbClr val="C00000"/>
              </a:solidFill>
            </a:endParaRPr>
          </a:p>
          <a:p>
            <a:pPr marL="0" indent="0">
              <a:buNone/>
            </a:pPr>
            <a:r>
              <a:rPr lang="en-US" sz="3200" smtClean="0"/>
              <a:t>A. Trang </a:t>
            </a:r>
            <a:r>
              <a:rPr lang="en-US" sz="3200"/>
              <a:t>in đẹp</a:t>
            </a:r>
            <a:endParaRPr lang="vi-VN" sz="3200"/>
          </a:p>
          <a:p>
            <a:pPr marL="0" indent="0">
              <a:buNone/>
            </a:pPr>
            <a:r>
              <a:rPr lang="en-US" sz="3200" smtClean="0"/>
              <a:t>B. Cân </a:t>
            </a:r>
            <a:r>
              <a:rPr lang="en-US" sz="3200"/>
              <a:t>đối với kích thước trang giấy</a:t>
            </a:r>
            <a:endParaRPr lang="vi-VN" sz="3200"/>
          </a:p>
          <a:p>
            <a:pPr marL="0" indent="0">
              <a:buNone/>
            </a:pPr>
            <a:r>
              <a:rPr lang="en-US" sz="3200" smtClean="0"/>
              <a:t>C. Hấp </a:t>
            </a:r>
            <a:r>
              <a:rPr lang="en-US" sz="3200"/>
              <a:t>dẫn sự chú ý của người đọc</a:t>
            </a:r>
            <a:endParaRPr lang="vi-VN" sz="3200"/>
          </a:p>
          <a:p>
            <a:pPr marL="0" indent="0">
              <a:buNone/>
            </a:pPr>
            <a:r>
              <a:rPr lang="en-US" sz="3200" smtClean="0"/>
              <a:t>D. Trang </a:t>
            </a:r>
            <a:r>
              <a:rPr lang="en-US" sz="3200"/>
              <a:t>in đẹp, cân đối với kích thước trang giấy và hấp dẫn sự chú ý của người đọc.</a:t>
            </a:r>
            <a:endParaRPr lang="vi-VN" sz="3200"/>
          </a:p>
        </p:txBody>
      </p:sp>
      <p:sp>
        <p:nvSpPr>
          <p:cNvPr id="4" name="Rectangle 3"/>
          <p:cNvSpPr/>
          <p:nvPr/>
        </p:nvSpPr>
        <p:spPr>
          <a:xfrm>
            <a:off x="152400" y="3704699"/>
            <a:ext cx="8229600" cy="1076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266276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047750"/>
            <a:ext cx="8610600" cy="3657600"/>
          </a:xfrm>
          <a:solidFill>
            <a:schemeClr val="bg2"/>
          </a:solidFill>
        </p:spPr>
        <p:txBody>
          <a:bodyPr>
            <a:noAutofit/>
          </a:bodyPr>
          <a:lstStyle/>
          <a:p>
            <a:pPr marL="0" indent="0">
              <a:buNone/>
            </a:pPr>
            <a:r>
              <a:rPr lang="en-US" sz="3200" b="1" smtClean="0">
                <a:solidFill>
                  <a:srgbClr val="C00000"/>
                </a:solidFill>
              </a:rPr>
              <a:t>19. </a:t>
            </a:r>
            <a:r>
              <a:rPr lang="en-US" sz="3200" b="1">
                <a:solidFill>
                  <a:srgbClr val="C00000"/>
                </a:solidFill>
              </a:rPr>
              <a:t>Việc trình bày trang văn bản có tác dụng đến?</a:t>
            </a:r>
            <a:endParaRPr lang="vi-VN" sz="3200">
              <a:solidFill>
                <a:srgbClr val="C00000"/>
              </a:solidFill>
            </a:endParaRPr>
          </a:p>
          <a:p>
            <a:pPr marL="0" indent="0">
              <a:buNone/>
            </a:pPr>
            <a:r>
              <a:rPr lang="en-US" sz="3200" smtClean="0"/>
              <a:t>A. Một </a:t>
            </a:r>
            <a:r>
              <a:rPr lang="en-US" sz="3200"/>
              <a:t>trang văn bản</a:t>
            </a:r>
            <a:endParaRPr lang="vi-VN" sz="3200"/>
          </a:p>
          <a:p>
            <a:pPr marL="0" indent="0">
              <a:buNone/>
            </a:pPr>
            <a:r>
              <a:rPr lang="en-US" sz="3200" smtClean="0"/>
              <a:t>B. Mọi </a:t>
            </a:r>
            <a:r>
              <a:rPr lang="en-US" sz="3200"/>
              <a:t>trang văn bản</a:t>
            </a:r>
            <a:endParaRPr lang="vi-VN" sz="3200"/>
          </a:p>
          <a:p>
            <a:pPr marL="0" indent="0">
              <a:buNone/>
            </a:pPr>
            <a:r>
              <a:rPr lang="en-US" sz="3200" smtClean="0"/>
              <a:t>C. Chỉ </a:t>
            </a:r>
            <a:r>
              <a:rPr lang="en-US" sz="3200"/>
              <a:t>trang đầu của văn bản</a:t>
            </a:r>
            <a:endParaRPr lang="vi-VN" sz="3200"/>
          </a:p>
          <a:p>
            <a:pPr marL="0" indent="0">
              <a:buNone/>
            </a:pPr>
            <a:r>
              <a:rPr lang="en-US" sz="3200" smtClean="0"/>
              <a:t>D. Chỉ </a:t>
            </a:r>
            <a:r>
              <a:rPr lang="en-US" sz="3200"/>
              <a:t>trang cuối của văn bản</a:t>
            </a:r>
            <a:endParaRPr lang="vi-VN" sz="3200"/>
          </a:p>
        </p:txBody>
      </p:sp>
      <p:sp>
        <p:nvSpPr>
          <p:cNvPr id="4" name="Rectangle 3"/>
          <p:cNvSpPr/>
          <p:nvPr/>
        </p:nvSpPr>
        <p:spPr>
          <a:xfrm>
            <a:off x="152400" y="2647949"/>
            <a:ext cx="39624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388868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71550"/>
            <a:ext cx="8610600" cy="3505200"/>
          </a:xfrm>
          <a:solidFill>
            <a:schemeClr val="bg2"/>
          </a:solidFill>
        </p:spPr>
        <p:txBody>
          <a:bodyPr>
            <a:noAutofit/>
          </a:bodyPr>
          <a:lstStyle/>
          <a:p>
            <a:pPr marL="0" indent="0">
              <a:buNone/>
            </a:pPr>
            <a:r>
              <a:rPr lang="en-US" sz="3200" b="1" smtClean="0">
                <a:solidFill>
                  <a:srgbClr val="C00000"/>
                </a:solidFill>
              </a:rPr>
              <a:t>19. </a:t>
            </a:r>
            <a:r>
              <a:rPr lang="en-US" sz="3200" b="1">
                <a:solidFill>
                  <a:srgbClr val="C00000"/>
                </a:solidFill>
              </a:rPr>
              <a:t>Việc trình bày trang văn bản có tác dụng đến?</a:t>
            </a:r>
            <a:endParaRPr lang="vi-VN" sz="3200">
              <a:solidFill>
                <a:srgbClr val="C00000"/>
              </a:solidFill>
            </a:endParaRPr>
          </a:p>
          <a:p>
            <a:pPr marL="0" indent="0">
              <a:buNone/>
            </a:pPr>
            <a:r>
              <a:rPr lang="en-US" sz="3200" smtClean="0"/>
              <a:t>A. Một </a:t>
            </a:r>
            <a:r>
              <a:rPr lang="en-US" sz="3200"/>
              <a:t>trang văn bản</a:t>
            </a:r>
            <a:endParaRPr lang="vi-VN" sz="3200"/>
          </a:p>
          <a:p>
            <a:pPr marL="0" indent="0">
              <a:buNone/>
            </a:pPr>
            <a:r>
              <a:rPr lang="en-US" sz="3200" smtClean="0"/>
              <a:t>B. Mọi </a:t>
            </a:r>
            <a:r>
              <a:rPr lang="en-US" sz="3200"/>
              <a:t>trang văn bản</a:t>
            </a:r>
            <a:endParaRPr lang="vi-VN" sz="3200"/>
          </a:p>
          <a:p>
            <a:pPr marL="0" indent="0">
              <a:buNone/>
            </a:pPr>
            <a:r>
              <a:rPr lang="en-US" sz="3200" smtClean="0"/>
              <a:t>C. Chỉ </a:t>
            </a:r>
            <a:r>
              <a:rPr lang="en-US" sz="3200"/>
              <a:t>trang đầu của văn bản</a:t>
            </a:r>
            <a:endParaRPr lang="vi-VN" sz="3200"/>
          </a:p>
          <a:p>
            <a:pPr marL="0" indent="0">
              <a:buNone/>
            </a:pPr>
            <a:r>
              <a:rPr lang="en-US" sz="3200" smtClean="0"/>
              <a:t>D. Chỉ </a:t>
            </a:r>
            <a:r>
              <a:rPr lang="en-US" sz="3200"/>
              <a:t>trang cuối của văn bản</a:t>
            </a:r>
            <a:endParaRPr lang="vi-VN" sz="3200"/>
          </a:p>
        </p:txBody>
      </p:sp>
      <p:sp>
        <p:nvSpPr>
          <p:cNvPr id="4" name="Rectangle 3"/>
          <p:cNvSpPr/>
          <p:nvPr/>
        </p:nvSpPr>
        <p:spPr>
          <a:xfrm>
            <a:off x="152400" y="2571749"/>
            <a:ext cx="3962400" cy="629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105787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19150"/>
            <a:ext cx="8610600" cy="3733800"/>
          </a:xfrm>
          <a:solidFill>
            <a:schemeClr val="bg2"/>
          </a:solidFill>
        </p:spPr>
        <p:txBody>
          <a:bodyPr>
            <a:noAutofit/>
          </a:bodyPr>
          <a:lstStyle/>
          <a:p>
            <a:pPr marL="0" indent="0">
              <a:buNone/>
            </a:pPr>
            <a:r>
              <a:rPr lang="en-US" sz="3200" b="1" smtClean="0">
                <a:solidFill>
                  <a:srgbClr val="C00000"/>
                </a:solidFill>
              </a:rPr>
              <a:t>20. </a:t>
            </a:r>
            <a:r>
              <a:rPr lang="en-US" sz="3200" b="1">
                <a:solidFill>
                  <a:srgbClr val="C00000"/>
                </a:solidFill>
              </a:rPr>
              <a:t>Để đặt lại lề trên cho trang văn bản, trong hộp thoại Page Setup, ta chọn lệnh?</a:t>
            </a:r>
            <a:endParaRPr lang="vi-VN" sz="3200">
              <a:solidFill>
                <a:srgbClr val="C00000"/>
              </a:solidFill>
            </a:endParaRPr>
          </a:p>
          <a:p>
            <a:pPr marL="0" indent="0">
              <a:buNone/>
            </a:pPr>
            <a:r>
              <a:rPr lang="en-US" sz="3200" smtClean="0"/>
              <a:t>A. Left</a:t>
            </a:r>
            <a:r>
              <a:rPr lang="en-US" sz="3200"/>
              <a:t>.	       			</a:t>
            </a:r>
            <a:endParaRPr lang="vi-VN" sz="3200"/>
          </a:p>
          <a:p>
            <a:pPr marL="0" indent="0">
              <a:buNone/>
            </a:pPr>
            <a:r>
              <a:rPr lang="en-US" sz="3200" smtClean="0"/>
              <a:t>B. Right</a:t>
            </a:r>
            <a:r>
              <a:rPr lang="en-US" sz="3200"/>
              <a:t>.</a:t>
            </a:r>
            <a:endParaRPr lang="vi-VN" sz="3200"/>
          </a:p>
          <a:p>
            <a:pPr marL="0" indent="0">
              <a:buNone/>
            </a:pPr>
            <a:r>
              <a:rPr lang="en-US" sz="3200" smtClean="0"/>
              <a:t>C.Top</a:t>
            </a:r>
            <a:r>
              <a:rPr lang="en-US" sz="3200"/>
              <a:t>.	       			</a:t>
            </a:r>
            <a:endParaRPr lang="vi-VN" sz="3200"/>
          </a:p>
          <a:p>
            <a:pPr marL="0" indent="0">
              <a:buNone/>
            </a:pPr>
            <a:r>
              <a:rPr lang="en-US" sz="3200" smtClean="0"/>
              <a:t>D. Bottom</a:t>
            </a:r>
            <a:r>
              <a:rPr lang="en-US" sz="3200"/>
              <a:t>.</a:t>
            </a:r>
            <a:endParaRPr lang="vi-VN" sz="3200"/>
          </a:p>
        </p:txBody>
      </p:sp>
      <p:sp>
        <p:nvSpPr>
          <p:cNvPr id="4" name="Rectangle 3"/>
          <p:cNvSpPr/>
          <p:nvPr/>
        </p:nvSpPr>
        <p:spPr>
          <a:xfrm>
            <a:off x="204850" y="3000171"/>
            <a:ext cx="1295400" cy="572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p:cNvSpPr txBox="1"/>
          <p:nvPr/>
        </p:nvSpPr>
        <p:spPr>
          <a:xfrm>
            <a:off x="1905000" y="133350"/>
            <a:ext cx="4800600" cy="523220"/>
          </a:xfrm>
          <a:prstGeom prst="rect">
            <a:avLst/>
          </a:prstGeom>
          <a:solidFill>
            <a:srgbClr val="FFC000"/>
          </a:solidFill>
        </p:spPr>
        <p:txBody>
          <a:bodyPr wrap="square" rtlCol="0">
            <a:spAutoFit/>
          </a:bodyPr>
          <a:lstStyle/>
          <a:p>
            <a:pPr algn="ctr"/>
            <a:r>
              <a:rPr lang="en-US" sz="2800" b="1" smtClean="0">
                <a:solidFill>
                  <a:srgbClr val="002060"/>
                </a:solidFill>
              </a:rPr>
              <a:t>CÂU HỎI LUYỆN TẬP</a:t>
            </a:r>
            <a:endParaRPr lang="vi-VN" sz="2800" b="1">
              <a:solidFill>
                <a:srgbClr val="002060"/>
              </a:solidFill>
            </a:endParaRPr>
          </a:p>
        </p:txBody>
      </p:sp>
    </p:spTree>
    <p:extLst>
      <p:ext uri="{BB962C8B-B14F-4D97-AF65-F5344CB8AC3E}">
        <p14:creationId xmlns:p14="http://schemas.microsoft.com/office/powerpoint/2010/main" val="105787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855" y="1657350"/>
            <a:ext cx="9053945" cy="2527970"/>
          </a:xfrm>
        </p:spPr>
      </p:pic>
    </p:spTree>
    <p:extLst>
      <p:ext uri="{BB962C8B-B14F-4D97-AF65-F5344CB8AC3E}">
        <p14:creationId xmlns:p14="http://schemas.microsoft.com/office/powerpoint/2010/main" val="14467841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09550"/>
            <a:ext cx="8839200" cy="4800600"/>
          </a:xfrm>
          <a:solidFill>
            <a:srgbClr val="92D050"/>
          </a:solidFill>
        </p:spPr>
        <p:txBody>
          <a:bodyPr>
            <a:noAutofit/>
          </a:bodyPr>
          <a:lstStyle/>
          <a:p>
            <a:pPr marL="0" indent="0">
              <a:buNone/>
            </a:pPr>
            <a:r>
              <a:rPr lang="en-US" b="1" smtClean="0">
                <a:solidFill>
                  <a:srgbClr val="FF0000"/>
                </a:solidFill>
              </a:rPr>
              <a:t>2</a:t>
            </a:r>
            <a:r>
              <a:rPr lang="en-US" b="1">
                <a:solidFill>
                  <a:srgbClr val="FF0000"/>
                </a:solidFill>
              </a:rPr>
              <a:t>.</a:t>
            </a:r>
            <a:r>
              <a:rPr lang="en-US" b="1" u="sng">
                <a:solidFill>
                  <a:srgbClr val="FF0000"/>
                </a:solidFill>
              </a:rPr>
              <a:t> Thay đổi kích thước hình ảnh:</a:t>
            </a:r>
            <a:endParaRPr lang="vi-VN">
              <a:solidFill>
                <a:srgbClr val="FF0000"/>
              </a:solidFill>
            </a:endParaRPr>
          </a:p>
          <a:p>
            <a:pPr marL="0" indent="0">
              <a:buNone/>
            </a:pPr>
            <a:r>
              <a:rPr lang="en-US" sz="2000" smtClean="0"/>
              <a:t>- Chọn </a:t>
            </a:r>
            <a:r>
              <a:rPr lang="en-US" sz="2000"/>
              <a:t>hình </a:t>
            </a:r>
            <a:r>
              <a:rPr lang="en-US" sz="2000" smtClean="0"/>
              <a:t>ảnh </a:t>
            </a:r>
            <a:r>
              <a:rPr lang="en-US" sz="2000" smtClean="0">
                <a:sym typeface="Wingdings" pitchFamily="2" charset="2"/>
              </a:rPr>
              <a:t></a:t>
            </a:r>
            <a:r>
              <a:rPr lang="en-US" sz="2000" smtClean="0"/>
              <a:t> </a:t>
            </a:r>
            <a:r>
              <a:rPr lang="en-US" sz="2000"/>
              <a:t>xuất hiện 8 nút nhỏ trên các cạnh của </a:t>
            </a:r>
            <a:r>
              <a:rPr lang="en-US" sz="2000" smtClean="0"/>
              <a:t>hình</a:t>
            </a:r>
            <a:endParaRPr lang="vi-VN" sz="2000"/>
          </a:p>
          <a:p>
            <a:pPr marL="0" indent="0">
              <a:buNone/>
            </a:pPr>
            <a:r>
              <a:rPr lang="en-US" sz="2000" smtClean="0">
                <a:sym typeface="Wingdings" pitchFamily="2" charset="2"/>
              </a:rPr>
              <a:t> </a:t>
            </a:r>
            <a:r>
              <a:rPr lang="en-US" sz="2000" smtClean="0"/>
              <a:t>Đưa </a:t>
            </a:r>
            <a:r>
              <a:rPr lang="en-US" sz="2000"/>
              <a:t>con trỏ chuột vào các nút </a:t>
            </a:r>
            <a:r>
              <a:rPr lang="en-US" sz="2000" smtClean="0"/>
              <a:t>nhỏ </a:t>
            </a:r>
            <a:r>
              <a:rPr lang="en-US" sz="2000" smtClean="0">
                <a:sym typeface="Wingdings" pitchFamily="2" charset="2"/>
              </a:rPr>
              <a:t></a:t>
            </a:r>
            <a:r>
              <a:rPr lang="en-US" sz="2000" smtClean="0"/>
              <a:t> </a:t>
            </a:r>
            <a:r>
              <a:rPr lang="en-US" sz="2000"/>
              <a:t>chuyển thành dạng mũi tên 2 chiều </a:t>
            </a:r>
            <a:r>
              <a:rPr lang="en-US" sz="2000" smtClean="0"/>
              <a:t> </a:t>
            </a:r>
            <a:r>
              <a:rPr lang="en-US" sz="2000" smtClean="0">
                <a:sym typeface="Wingdings" pitchFamily="2" charset="2"/>
              </a:rPr>
              <a:t> </a:t>
            </a:r>
            <a:r>
              <a:rPr lang="en-US" sz="2000" smtClean="0"/>
              <a:t>kéo </a:t>
            </a:r>
            <a:r>
              <a:rPr lang="en-US" sz="2000"/>
              <a:t>thả chuột đến kích thước vừa ý.</a:t>
            </a:r>
            <a:endParaRPr lang="vi-VN" sz="2000"/>
          </a:p>
          <a:p>
            <a:pPr marL="0" indent="0">
              <a:buNone/>
            </a:pPr>
            <a:r>
              <a:rPr lang="en-US" sz="2200" b="1" smtClean="0">
                <a:solidFill>
                  <a:srgbClr val="0070C0"/>
                </a:solidFill>
              </a:rPr>
              <a:t>* </a:t>
            </a:r>
            <a:r>
              <a:rPr lang="en-US" sz="2200" b="1" u="sng">
                <a:solidFill>
                  <a:srgbClr val="0070C0"/>
                </a:solidFill>
              </a:rPr>
              <a:t>Cắt hình ảnh:</a:t>
            </a:r>
            <a:endParaRPr lang="vi-VN" sz="2200">
              <a:solidFill>
                <a:srgbClr val="0070C0"/>
              </a:solidFill>
            </a:endParaRPr>
          </a:p>
          <a:p>
            <a:pPr marL="0" indent="0">
              <a:buNone/>
            </a:pPr>
            <a:r>
              <a:rPr lang="en-US" sz="2000"/>
              <a:t>- </a:t>
            </a:r>
            <a:r>
              <a:rPr lang="en-US" sz="2000" smtClean="0"/>
              <a:t>Chọn </a:t>
            </a:r>
            <a:r>
              <a:rPr lang="en-US" sz="2000"/>
              <a:t>hình ảnh </a:t>
            </a:r>
            <a:r>
              <a:rPr lang="en-US" sz="2000">
                <a:sym typeface="Wingdings"/>
              </a:rPr>
              <a:t></a:t>
            </a:r>
            <a:r>
              <a:rPr lang="en-US" sz="2000"/>
              <a:t> </a:t>
            </a:r>
            <a:r>
              <a:rPr lang="en-US" sz="2000" b="1"/>
              <a:t>Format</a:t>
            </a:r>
            <a:r>
              <a:rPr lang="en-US" sz="2000"/>
              <a:t> </a:t>
            </a:r>
            <a:r>
              <a:rPr lang="en-US" sz="2000">
                <a:sym typeface="Wingdings"/>
              </a:rPr>
              <a:t></a:t>
            </a:r>
            <a:r>
              <a:rPr lang="en-US" sz="2000"/>
              <a:t> nhóm </a:t>
            </a:r>
            <a:r>
              <a:rPr lang="en-US" sz="2000" b="1"/>
              <a:t>Size</a:t>
            </a:r>
            <a:r>
              <a:rPr lang="en-US" sz="2000"/>
              <a:t> </a:t>
            </a:r>
            <a:r>
              <a:rPr lang="en-US" sz="2000">
                <a:sym typeface="Wingdings"/>
              </a:rPr>
              <a:t></a:t>
            </a:r>
            <a:r>
              <a:rPr lang="en-US" sz="2000"/>
              <a:t>chọn </a:t>
            </a:r>
            <a:r>
              <a:rPr lang="en-US" sz="2000" b="1"/>
              <a:t>crop</a:t>
            </a:r>
            <a:endParaRPr lang="vi-VN" sz="2000"/>
          </a:p>
          <a:p>
            <a:pPr marL="0" indent="0">
              <a:buNone/>
            </a:pPr>
            <a:r>
              <a:rPr lang="en-US" sz="2200" b="1">
                <a:solidFill>
                  <a:srgbClr val="0070C0"/>
                </a:solidFill>
              </a:rPr>
              <a:t>* </a:t>
            </a:r>
            <a:r>
              <a:rPr lang="en-US" sz="2200" b="1" u="sng">
                <a:solidFill>
                  <a:srgbClr val="0070C0"/>
                </a:solidFill>
              </a:rPr>
              <a:t>Xoay hình ảnh</a:t>
            </a:r>
            <a:r>
              <a:rPr lang="en-US" sz="2200" b="1">
                <a:solidFill>
                  <a:srgbClr val="0070C0"/>
                </a:solidFill>
              </a:rPr>
              <a:t>:</a:t>
            </a:r>
            <a:endParaRPr lang="vi-VN" sz="2200">
              <a:solidFill>
                <a:srgbClr val="0070C0"/>
              </a:solidFill>
            </a:endParaRPr>
          </a:p>
          <a:p>
            <a:pPr marL="0" indent="0">
              <a:buNone/>
            </a:pPr>
            <a:r>
              <a:rPr lang="en-US" sz="2000"/>
              <a:t>- </a:t>
            </a:r>
            <a:r>
              <a:rPr lang="en-US" sz="2000" smtClean="0"/>
              <a:t>Chọn </a:t>
            </a:r>
            <a:r>
              <a:rPr lang="en-US" sz="2000"/>
              <a:t>ảnh </a:t>
            </a:r>
            <a:r>
              <a:rPr lang="en-US" sz="2000">
                <a:sym typeface="Wingdings"/>
              </a:rPr>
              <a:t></a:t>
            </a:r>
            <a:r>
              <a:rPr lang="en-US" sz="2000"/>
              <a:t> Kéo điểm xử lý màu xanh lá cây để xoay đối tượng</a:t>
            </a:r>
            <a:endParaRPr lang="vi-VN" sz="2000"/>
          </a:p>
          <a:p>
            <a:pPr marL="0" indent="0">
              <a:buNone/>
            </a:pPr>
            <a:r>
              <a:rPr lang="en-US" sz="2000"/>
              <a:t>- C</a:t>
            </a:r>
            <a:r>
              <a:rPr lang="en-US" sz="2000" smtClean="0"/>
              <a:t>họn </a:t>
            </a:r>
            <a:r>
              <a:rPr lang="en-US" sz="2000"/>
              <a:t>ảnh </a:t>
            </a:r>
            <a:r>
              <a:rPr lang="en-US" sz="2000">
                <a:sym typeface="Wingdings"/>
              </a:rPr>
              <a:t></a:t>
            </a:r>
            <a:r>
              <a:rPr lang="en-US" sz="2000"/>
              <a:t> Format </a:t>
            </a:r>
            <a:r>
              <a:rPr lang="en-US" sz="2000">
                <a:sym typeface="Wingdings"/>
              </a:rPr>
              <a:t></a:t>
            </a:r>
            <a:r>
              <a:rPr lang="en-US" sz="2000"/>
              <a:t>nhóm </a:t>
            </a:r>
            <a:r>
              <a:rPr lang="en-US" sz="2000" b="1"/>
              <a:t>Arrange</a:t>
            </a:r>
            <a:r>
              <a:rPr lang="en-US" sz="2000"/>
              <a:t> </a:t>
            </a:r>
            <a:r>
              <a:rPr lang="en-US" sz="2000">
                <a:sym typeface="Wingdings"/>
              </a:rPr>
              <a:t></a:t>
            </a:r>
            <a:r>
              <a:rPr lang="en-US" sz="2000"/>
              <a:t> </a:t>
            </a:r>
            <a:r>
              <a:rPr lang="en-US" sz="2000" b="1"/>
              <a:t>Rotate.</a:t>
            </a:r>
            <a:endParaRPr lang="vi-VN" sz="2000"/>
          </a:p>
          <a:p>
            <a:pPr marL="0" indent="0">
              <a:buNone/>
            </a:pPr>
            <a:endParaRPr lang="vi-VN" sz="2000"/>
          </a:p>
        </p:txBody>
      </p:sp>
    </p:spTree>
    <p:extLst>
      <p:ext uri="{BB962C8B-B14F-4D97-AF65-F5344CB8AC3E}">
        <p14:creationId xmlns:p14="http://schemas.microsoft.com/office/powerpoint/2010/main" val="387399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04800" y="361950"/>
            <a:ext cx="8229600" cy="3655314"/>
          </a:xfrm>
          <a:solidFill>
            <a:srgbClr val="92D050"/>
          </a:solidFill>
        </p:spPr>
        <p:txBody>
          <a:bodyPr>
            <a:normAutofit fontScale="92500" lnSpcReduction="10000"/>
          </a:bodyPr>
          <a:lstStyle/>
          <a:p>
            <a:pPr marL="0" indent="0">
              <a:buNone/>
            </a:pPr>
            <a:r>
              <a:rPr lang="en-US" b="1">
                <a:solidFill>
                  <a:srgbClr val="FF0000"/>
                </a:solidFill>
              </a:rPr>
              <a:t>3.</a:t>
            </a:r>
            <a:r>
              <a:rPr lang="en-US" b="1" u="sng">
                <a:solidFill>
                  <a:srgbClr val="FF0000"/>
                </a:solidFill>
              </a:rPr>
              <a:t> Thay đổi bố trí hình ảnh trên trang văn bản:</a:t>
            </a:r>
            <a:endParaRPr lang="vi-VN">
              <a:solidFill>
                <a:srgbClr val="FF0000"/>
              </a:solidFill>
            </a:endParaRPr>
          </a:p>
          <a:p>
            <a:pPr marL="0" indent="0">
              <a:buNone/>
            </a:pPr>
            <a:r>
              <a:rPr lang="fr-FR" b="1" smtClean="0"/>
              <a:t>B1</a:t>
            </a:r>
            <a:r>
              <a:rPr lang="fr-FR" smtClean="0"/>
              <a:t> : Chọn </a:t>
            </a:r>
            <a:r>
              <a:rPr lang="fr-FR"/>
              <a:t>hình ảnh cần thay đổi</a:t>
            </a:r>
            <a:endParaRPr lang="vi-VN"/>
          </a:p>
          <a:p>
            <a:pPr marL="0" indent="0">
              <a:buNone/>
            </a:pPr>
            <a:r>
              <a:rPr lang="fr-FR" b="1" smtClean="0"/>
              <a:t>B2</a:t>
            </a:r>
            <a:r>
              <a:rPr lang="fr-FR" smtClean="0"/>
              <a:t> : Format </a:t>
            </a:r>
            <a:r>
              <a:rPr lang="fr-FR">
                <a:sym typeface="Wingdings"/>
              </a:rPr>
              <a:t></a:t>
            </a:r>
            <a:r>
              <a:rPr lang="fr-FR"/>
              <a:t> nhóm Arrange </a:t>
            </a:r>
            <a:r>
              <a:rPr lang="fr-FR">
                <a:sym typeface="Wingdings"/>
              </a:rPr>
              <a:t></a:t>
            </a:r>
            <a:r>
              <a:rPr lang="fr-FR"/>
              <a:t> </a:t>
            </a:r>
            <a:r>
              <a:rPr lang="fr-FR" b="1"/>
              <a:t>Wrap text.</a:t>
            </a:r>
            <a:endParaRPr lang="vi-VN"/>
          </a:p>
          <a:p>
            <a:pPr marL="0" indent="0">
              <a:buNone/>
            </a:pPr>
            <a:r>
              <a:rPr lang="fr-FR" b="1" smtClean="0"/>
              <a:t>B3</a:t>
            </a:r>
            <a:r>
              <a:rPr lang="fr-FR" smtClean="0"/>
              <a:t> : Chọn </a:t>
            </a:r>
            <a:r>
              <a:rPr lang="fr-FR"/>
              <a:t>một trong các lệnh sau :</a:t>
            </a:r>
            <a:endParaRPr lang="vi-VN"/>
          </a:p>
          <a:p>
            <a:pPr marL="0" indent="0">
              <a:buNone/>
            </a:pPr>
            <a:r>
              <a:rPr lang="en-US"/>
              <a:t>- </a:t>
            </a:r>
            <a:r>
              <a:rPr lang="en-US" b="1"/>
              <a:t>In the Line with Text</a:t>
            </a:r>
            <a:r>
              <a:rPr lang="en-US"/>
              <a:t>: Hình ảnh cùng dòng với văn bản. </a:t>
            </a:r>
            <a:endParaRPr lang="vi-VN"/>
          </a:p>
          <a:p>
            <a:pPr marL="0" indent="0">
              <a:buNone/>
            </a:pPr>
            <a:r>
              <a:rPr lang="en-US"/>
              <a:t>- </a:t>
            </a:r>
            <a:r>
              <a:rPr lang="en-US" b="1"/>
              <a:t>Square</a:t>
            </a:r>
            <a:r>
              <a:rPr lang="en-US"/>
              <a:t>: Văn bản sẽ bao xung quanh hình ảnh.</a:t>
            </a:r>
            <a:endParaRPr lang="vi-VN"/>
          </a:p>
          <a:p>
            <a:pPr marL="0" indent="0">
              <a:buNone/>
            </a:pPr>
            <a:r>
              <a:rPr lang="en-US"/>
              <a:t>- </a:t>
            </a:r>
            <a:r>
              <a:rPr lang="en-US" b="1"/>
              <a:t>Tight</a:t>
            </a:r>
            <a:r>
              <a:rPr lang="en-US"/>
              <a:t>: Hình ảnh bị chỉnh nhỏ đi và đối xứng với văn bản hơn.</a:t>
            </a:r>
            <a:endParaRPr lang="vi-VN"/>
          </a:p>
          <a:p>
            <a:pPr marL="0" indent="0">
              <a:buNone/>
            </a:pPr>
            <a:r>
              <a:rPr lang="en-US"/>
              <a:t>- </a:t>
            </a:r>
            <a:r>
              <a:rPr lang="en-US" b="1"/>
              <a:t>In Front of Text</a:t>
            </a:r>
            <a:r>
              <a:rPr lang="en-US"/>
              <a:t>: Hình ảnh ở phía trước văn bản </a:t>
            </a:r>
            <a:endParaRPr lang="vi-VN"/>
          </a:p>
          <a:p>
            <a:pPr marL="0" indent="0">
              <a:buNone/>
            </a:pPr>
            <a:r>
              <a:rPr lang="en-US"/>
              <a:t>- </a:t>
            </a:r>
            <a:r>
              <a:rPr lang="en-US" b="1"/>
              <a:t>Behind Text</a:t>
            </a:r>
            <a:r>
              <a:rPr lang="en-US"/>
              <a:t>: Hình ảnh ở phía sau văn bản</a:t>
            </a:r>
            <a:endParaRPr lang="vi-VN"/>
          </a:p>
          <a:p>
            <a:pPr marL="0" indent="0">
              <a:buNone/>
            </a:pPr>
            <a:endParaRPr lang="vi-VN"/>
          </a:p>
        </p:txBody>
      </p:sp>
    </p:spTree>
    <p:extLst>
      <p:ext uri="{BB962C8B-B14F-4D97-AF65-F5344CB8AC3E}">
        <p14:creationId xmlns:p14="http://schemas.microsoft.com/office/powerpoint/2010/main" val="149638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3"/>
          <a:srcRect l="47478" t="25215" r="33069" b="13507"/>
          <a:stretch/>
        </p:blipFill>
        <p:spPr bwMode="auto">
          <a:xfrm>
            <a:off x="2590800" y="1182524"/>
            <a:ext cx="3553982" cy="3675226"/>
          </a:xfrm>
          <a:prstGeom prst="rect">
            <a:avLst/>
          </a:prstGeom>
          <a:ln>
            <a:solidFill>
              <a:schemeClr val="tx1"/>
            </a:solidFill>
          </a:ln>
          <a:extLst>
            <a:ext uri="{53640926-AAD7-44D8-BBD7-CCE9431645EC}">
              <a14:shadowObscured xmlns:a14="http://schemas.microsoft.com/office/drawing/2010/main"/>
            </a:ext>
          </a:extLst>
        </p:spPr>
      </p:pic>
      <p:sp>
        <p:nvSpPr>
          <p:cNvPr id="5" name="Rectangle 4"/>
          <p:cNvSpPr/>
          <p:nvPr/>
        </p:nvSpPr>
        <p:spPr>
          <a:xfrm>
            <a:off x="304800" y="1200150"/>
            <a:ext cx="1981200" cy="742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latin typeface="Times New Roman" pitchFamily="18" charset="0"/>
                <a:cs typeface="Times New Roman" pitchFamily="18" charset="0"/>
              </a:rPr>
              <a:t>In đậm, màu chữ, giãn đoạn</a:t>
            </a:r>
            <a:endParaRPr lang="en-US" sz="2000" b="1">
              <a:solidFill>
                <a:srgbClr val="002060"/>
              </a:solidFill>
              <a:latin typeface="Times New Roman" pitchFamily="18" charset="0"/>
              <a:cs typeface="Times New Roman" pitchFamily="18" charset="0"/>
            </a:endParaRPr>
          </a:p>
        </p:txBody>
      </p:sp>
      <p:sp>
        <p:nvSpPr>
          <p:cNvPr id="6" name="Rectangle 5"/>
          <p:cNvSpPr/>
          <p:nvPr/>
        </p:nvSpPr>
        <p:spPr>
          <a:xfrm>
            <a:off x="6574564" y="1182524"/>
            <a:ext cx="1981200" cy="742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latin typeface="Times New Roman" pitchFamily="18" charset="0"/>
                <a:cs typeface="Times New Roman" pitchFamily="18" charset="0"/>
              </a:rPr>
              <a:t>In nghiêng, giãn đoạn</a:t>
            </a:r>
            <a:endParaRPr lang="en-US" sz="2000" b="1">
              <a:solidFill>
                <a:srgbClr val="002060"/>
              </a:solidFill>
              <a:latin typeface="Times New Roman" pitchFamily="18" charset="0"/>
              <a:cs typeface="Times New Roman" pitchFamily="18" charset="0"/>
            </a:endParaRPr>
          </a:p>
        </p:txBody>
      </p:sp>
      <p:sp>
        <p:nvSpPr>
          <p:cNvPr id="7" name="Rectangle 6"/>
          <p:cNvSpPr/>
          <p:nvPr/>
        </p:nvSpPr>
        <p:spPr>
          <a:xfrm>
            <a:off x="6574564" y="3314700"/>
            <a:ext cx="1981200" cy="742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latin typeface="Times New Roman" pitchFamily="18" charset="0"/>
                <a:cs typeface="Times New Roman" pitchFamily="18" charset="0"/>
              </a:rPr>
              <a:t>In đậm, in nghiêng</a:t>
            </a:r>
            <a:endParaRPr lang="en-US" sz="2000" b="1">
              <a:solidFill>
                <a:srgbClr val="002060"/>
              </a:solidFill>
              <a:latin typeface="Times New Roman" pitchFamily="18" charset="0"/>
              <a:cs typeface="Times New Roman" pitchFamily="18" charset="0"/>
            </a:endParaRPr>
          </a:p>
        </p:txBody>
      </p:sp>
      <p:sp>
        <p:nvSpPr>
          <p:cNvPr id="8" name="Rectangle 7"/>
          <p:cNvSpPr/>
          <p:nvPr/>
        </p:nvSpPr>
        <p:spPr>
          <a:xfrm>
            <a:off x="381000" y="3371850"/>
            <a:ext cx="1981200" cy="8763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latin typeface="Times New Roman" pitchFamily="18" charset="0"/>
                <a:cs typeface="Times New Roman" pitchFamily="18" charset="0"/>
              </a:rPr>
              <a:t>Chèn hình, thay đổi kích thước và wraptext</a:t>
            </a:r>
            <a:endParaRPr lang="en-US" sz="2000" b="1">
              <a:solidFill>
                <a:srgbClr val="002060"/>
              </a:solidFill>
              <a:latin typeface="Times New Roman" pitchFamily="18" charset="0"/>
              <a:cs typeface="Times New Roman" pitchFamily="18" charset="0"/>
            </a:endParaRPr>
          </a:p>
        </p:txBody>
      </p:sp>
      <p:cxnSp>
        <p:nvCxnSpPr>
          <p:cNvPr id="10" name="Straight Arrow Connector 9"/>
          <p:cNvCxnSpPr>
            <a:stCxn id="5" idx="3"/>
          </p:cNvCxnSpPr>
          <p:nvPr/>
        </p:nvCxnSpPr>
        <p:spPr>
          <a:xfrm flipV="1">
            <a:off x="2286000" y="1428750"/>
            <a:ext cx="533400" cy="1428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715000" y="1575430"/>
            <a:ext cx="859564" cy="4248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638800" y="1575430"/>
            <a:ext cx="960691" cy="9201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1"/>
          </p:cNvCxnSpPr>
          <p:nvPr/>
        </p:nvCxnSpPr>
        <p:spPr>
          <a:xfrm flipH="1" flipV="1">
            <a:off x="5638800" y="2939419"/>
            <a:ext cx="935764" cy="7467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362200" y="3810000"/>
            <a:ext cx="457200" cy="584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57150"/>
            <a:ext cx="8686800" cy="769441"/>
          </a:xfrm>
          <a:prstGeom prst="rect">
            <a:avLst/>
          </a:prstGeom>
          <a:solidFill>
            <a:schemeClr val="bg2"/>
          </a:solidFill>
        </p:spPr>
        <p:txBody>
          <a:bodyPr wrap="square" rtlCol="0">
            <a:spAutoFit/>
          </a:bodyPr>
          <a:lstStyle/>
          <a:p>
            <a:pPr algn="ctr"/>
            <a:r>
              <a:rPr lang="en-US" sz="2000" b="1" smtClean="0">
                <a:solidFill>
                  <a:srgbClr val="0070C0"/>
                </a:solidFill>
              </a:rPr>
              <a:t>THỰC HÀNH</a:t>
            </a:r>
          </a:p>
          <a:p>
            <a:pPr algn="ctr"/>
            <a:r>
              <a:rPr lang="en-US" sz="2400" b="1">
                <a:solidFill>
                  <a:srgbClr val="002060"/>
                </a:solidFill>
                <a:latin typeface="Times New Roman" pitchFamily="18" charset="0"/>
                <a:cs typeface="Times New Roman" pitchFamily="18" charset="0"/>
              </a:rPr>
              <a:t>Quan sát và tìm các định dạng đã được sử dụng trong hình mẫu</a:t>
            </a:r>
            <a:endParaRPr lang="vi-VN" sz="2400">
              <a:solidFill>
                <a:srgbClr val="002060"/>
              </a:solidFill>
            </a:endParaRPr>
          </a:p>
        </p:txBody>
      </p:sp>
    </p:spTree>
    <p:custDataLst>
      <p:tags r:id="rId1"/>
    </p:custDataLst>
    <p:extLst>
      <p:ext uri="{BB962C8B-B14F-4D97-AF65-F5344CB8AC3E}">
        <p14:creationId xmlns:p14="http://schemas.microsoft.com/office/powerpoint/2010/main" val="2411469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64" y="-342900"/>
            <a:ext cx="7467600" cy="857250"/>
          </a:xfrm>
        </p:spPr>
        <p:txBody>
          <a:bodyPr/>
          <a:lstStyle/>
          <a:p>
            <a:r>
              <a:rPr lang="en-US" b="1">
                <a:solidFill>
                  <a:srgbClr val="FF0000"/>
                </a:solidFill>
                <a:latin typeface="Times New Roman" pitchFamily="18" charset="0"/>
                <a:cs typeface="Times New Roman" pitchFamily="18" charset="0"/>
              </a:rPr>
              <a:t>T</a:t>
            </a:r>
            <a:r>
              <a:rPr lang="en-US" b="1" smtClean="0">
                <a:solidFill>
                  <a:srgbClr val="FF0000"/>
                </a:solidFill>
                <a:latin typeface="Times New Roman" pitchFamily="18" charset="0"/>
                <a:cs typeface="Times New Roman" pitchFamily="18" charset="0"/>
              </a:rPr>
              <a:t>hực hành theo mẫu</a:t>
            </a:r>
            <a:endParaRPr lang="en-US" b="1">
              <a:solidFill>
                <a:srgbClr val="FF0000"/>
              </a:solidFill>
              <a:latin typeface="Times New Roman" pitchFamily="18" charset="0"/>
              <a:cs typeface="Times New Roman" pitchFamily="18" charset="0"/>
            </a:endParaRPr>
          </a:p>
        </p:txBody>
      </p:sp>
      <p:pic>
        <p:nvPicPr>
          <p:cNvPr id="4" name="Content Placeholder 3"/>
          <p:cNvPicPr>
            <a:picLocks noGrp="1"/>
          </p:cNvPicPr>
          <p:nvPr>
            <p:ph sz="quarter" idx="1"/>
          </p:nvPr>
        </p:nvPicPr>
        <p:blipFill rotWithShape="1">
          <a:blip r:embed="rId2"/>
          <a:srcRect l="47478" t="25215" r="33069" b="13507"/>
          <a:stretch/>
        </p:blipFill>
        <p:spPr bwMode="auto">
          <a:xfrm>
            <a:off x="4876800" y="438150"/>
            <a:ext cx="3200400" cy="3886200"/>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838200" y="518160"/>
            <a:ext cx="3733800" cy="1754326"/>
          </a:xfrm>
          <a:prstGeom prst="rect">
            <a:avLst/>
          </a:prstGeom>
          <a:solidFill>
            <a:schemeClr val="bg2"/>
          </a:solidFill>
        </p:spPr>
        <p:txBody>
          <a:bodyPr wrap="square" rtlCol="0">
            <a:spAutoFit/>
          </a:bodyPr>
          <a:lstStyle/>
          <a:p>
            <a:r>
              <a:rPr lang="en-US" b="1" smtClean="0">
                <a:solidFill>
                  <a:srgbClr val="FF0000"/>
                </a:solidFill>
                <a:latin typeface="Times New Roman" pitchFamily="18" charset="0"/>
                <a:cs typeface="Times New Roman" pitchFamily="18" charset="0"/>
              </a:rPr>
              <a:t>Yêu cầu:</a:t>
            </a:r>
          </a:p>
          <a:p>
            <a:pPr marL="285750" indent="-285750">
              <a:buFont typeface="Arial" pitchFamily="34" charset="0"/>
              <a:buChar char="•"/>
            </a:pPr>
            <a:r>
              <a:rPr lang="en-US" smtClean="0">
                <a:latin typeface="Times New Roman" pitchFamily="18" charset="0"/>
                <a:cs typeface="Times New Roman" pitchFamily="18" charset="0"/>
              </a:rPr>
              <a:t>Nhập nội dung văn bản như mẫu </a:t>
            </a:r>
          </a:p>
          <a:p>
            <a:pPr marL="285750" indent="-285750">
              <a:buFont typeface="Arial" pitchFamily="34" charset="0"/>
              <a:buChar char="•"/>
            </a:pPr>
            <a:r>
              <a:rPr lang="en-US" smtClean="0">
                <a:latin typeface="Times New Roman" pitchFamily="18" charset="0"/>
                <a:cs typeface="Times New Roman" pitchFamily="18" charset="0"/>
              </a:rPr>
              <a:t>Thiết lập các định dạng và trình bày trang văn bản theo mẫu</a:t>
            </a:r>
          </a:p>
          <a:p>
            <a:pPr marL="285750" indent="-285750">
              <a:buFont typeface="Arial" pitchFamily="34" charset="0"/>
              <a:buChar char="•"/>
            </a:pPr>
            <a:r>
              <a:rPr lang="en-US" smtClean="0">
                <a:latin typeface="Times New Roman" pitchFamily="18" charset="0"/>
                <a:cs typeface="Times New Roman" pitchFamily="18" charset="0"/>
              </a:rPr>
              <a:t>Chèn hình ảnh</a:t>
            </a:r>
          </a:p>
          <a:p>
            <a:pPr marL="285750" indent="-285750">
              <a:buFont typeface="Arial" pitchFamily="34" charset="0"/>
              <a:buChar char="•"/>
            </a:pPr>
            <a:endParaRPr lang="en-US" smtClean="0">
              <a:latin typeface="Times New Roman" pitchFamily="18" charset="0"/>
              <a:cs typeface="Times New Roman" pitchFamily="18" charset="0"/>
            </a:endParaRPr>
          </a:p>
        </p:txBody>
      </p:sp>
      <p:sp>
        <p:nvSpPr>
          <p:cNvPr id="6" name="TextBox 5"/>
          <p:cNvSpPr txBox="1"/>
          <p:nvPr/>
        </p:nvSpPr>
        <p:spPr>
          <a:xfrm>
            <a:off x="381000" y="2495550"/>
            <a:ext cx="4421736" cy="2308324"/>
          </a:xfrm>
          <a:prstGeom prst="rect">
            <a:avLst/>
          </a:prstGeom>
          <a:solidFill>
            <a:schemeClr val="bg1">
              <a:lumMod val="95000"/>
            </a:schemeClr>
          </a:solidFill>
        </p:spPr>
        <p:txBody>
          <a:bodyPr wrap="square" rtlCol="0">
            <a:spAutoFit/>
          </a:bodyPr>
          <a:lstStyle/>
          <a:p>
            <a:pPr marL="285750" lvl="0" indent="-285750">
              <a:buFont typeface="Wingdings" pitchFamily="2" charset="2"/>
              <a:buChar char="v"/>
            </a:pPr>
            <a:r>
              <a:rPr lang="en-US" u="sng" smtClean="0">
                <a:solidFill>
                  <a:srgbClr val="FF0000"/>
                </a:solidFill>
                <a:latin typeface="Times New Roman" pitchFamily="18" charset="0"/>
                <a:cs typeface="Times New Roman" pitchFamily="18" charset="0"/>
              </a:rPr>
              <a:t>Gợi ý</a:t>
            </a:r>
            <a:r>
              <a:rPr lang="en-US" smtClean="0">
                <a:solidFill>
                  <a:srgbClr val="FF0000"/>
                </a:solidFill>
                <a:latin typeface="Times New Roman" pitchFamily="18" charset="0"/>
                <a:cs typeface="Times New Roman" pitchFamily="18" charset="0"/>
              </a:rPr>
              <a:t>:</a:t>
            </a:r>
          </a:p>
          <a:p>
            <a:pPr marL="285750" lvl="0" indent="-285750">
              <a:buFont typeface="Wingdings" pitchFamily="2" charset="2"/>
              <a:buChar char="ü"/>
            </a:pPr>
            <a:r>
              <a:rPr lang="en-US" smtClean="0">
                <a:latin typeface="Times New Roman" pitchFamily="18" charset="0"/>
                <a:cs typeface="Times New Roman" pitchFamily="18" charset="0"/>
              </a:rPr>
              <a:t>Định </a:t>
            </a:r>
            <a:r>
              <a:rPr lang="en-US">
                <a:latin typeface="Times New Roman" pitchFamily="18" charset="0"/>
                <a:cs typeface="Times New Roman" pitchFamily="18" charset="0"/>
              </a:rPr>
              <a:t>dạng </a:t>
            </a:r>
            <a:r>
              <a:rPr lang="en-US">
                <a:solidFill>
                  <a:srgbClr val="FF0000"/>
                </a:solidFill>
                <a:latin typeface="Times New Roman" pitchFamily="18" charset="0"/>
                <a:cs typeface="Times New Roman" pitchFamily="18" charset="0"/>
              </a:rPr>
              <a:t>văn bản</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dải </a:t>
            </a:r>
            <a:r>
              <a:rPr lang="en-US">
                <a:latin typeface="Times New Roman" pitchFamily="18" charset="0"/>
                <a:cs typeface="Times New Roman" pitchFamily="18" charset="0"/>
              </a:rPr>
              <a:t>lệnh </a:t>
            </a:r>
            <a:r>
              <a:rPr lang="en-US" smtClean="0">
                <a:solidFill>
                  <a:srgbClr val="FF0000"/>
                </a:solidFill>
                <a:latin typeface="Times New Roman" pitchFamily="18" charset="0"/>
                <a:cs typeface="Times New Roman" pitchFamily="18" charset="0"/>
              </a:rPr>
              <a:t>Home</a:t>
            </a:r>
            <a:r>
              <a:rPr lang="en-US" smtClean="0">
                <a:latin typeface="Times New Roman" pitchFamily="18" charset="0"/>
                <a:cs typeface="Times New Roman" pitchFamily="18" charset="0"/>
              </a:rPr>
              <a:t>, nhóm lệnh </a:t>
            </a:r>
            <a:r>
              <a:rPr lang="en-US">
                <a:solidFill>
                  <a:srgbClr val="FF0000"/>
                </a:solidFill>
                <a:latin typeface="Times New Roman" pitchFamily="18" charset="0"/>
                <a:cs typeface="Times New Roman" pitchFamily="18" charset="0"/>
              </a:rPr>
              <a:t>Font</a:t>
            </a:r>
          </a:p>
          <a:p>
            <a:pPr marL="285750" lvl="0" indent="-285750">
              <a:buFont typeface="Wingdings" pitchFamily="2" charset="2"/>
              <a:buChar char="ü"/>
            </a:pPr>
            <a:r>
              <a:rPr lang="en-US">
                <a:latin typeface="Times New Roman" pitchFamily="18" charset="0"/>
                <a:cs typeface="Times New Roman" pitchFamily="18" charset="0"/>
              </a:rPr>
              <a:t>Định dạng </a:t>
            </a:r>
            <a:r>
              <a:rPr lang="en-US">
                <a:solidFill>
                  <a:srgbClr val="FF0000"/>
                </a:solidFill>
                <a:latin typeface="Times New Roman" pitchFamily="18" charset="0"/>
                <a:cs typeface="Times New Roman" pitchFamily="18" charset="0"/>
              </a:rPr>
              <a:t>đoạn văn bản</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dải </a:t>
            </a:r>
            <a:r>
              <a:rPr lang="en-US">
                <a:latin typeface="Times New Roman" pitchFamily="18" charset="0"/>
                <a:cs typeface="Times New Roman" pitchFamily="18" charset="0"/>
              </a:rPr>
              <a:t>lệnh </a:t>
            </a:r>
            <a:r>
              <a:rPr lang="en-US" smtClean="0">
                <a:solidFill>
                  <a:srgbClr val="FF0000"/>
                </a:solidFill>
                <a:latin typeface="Times New Roman" pitchFamily="18" charset="0"/>
                <a:cs typeface="Times New Roman" pitchFamily="18" charset="0"/>
              </a:rPr>
              <a:t>Home</a:t>
            </a:r>
            <a:r>
              <a:rPr lang="en-US" smtClean="0">
                <a:latin typeface="Times New Roman" pitchFamily="18" charset="0"/>
                <a:cs typeface="Times New Roman" pitchFamily="18" charset="0"/>
              </a:rPr>
              <a:t>, nhóm lệnh </a:t>
            </a:r>
            <a:r>
              <a:rPr lang="en-US" smtClean="0">
                <a:solidFill>
                  <a:srgbClr val="FF0000"/>
                </a:solidFill>
                <a:latin typeface="Times New Roman" pitchFamily="18" charset="0"/>
                <a:cs typeface="Times New Roman" pitchFamily="18" charset="0"/>
              </a:rPr>
              <a:t>Paragraph</a:t>
            </a:r>
            <a:endParaRPr lang="en-US">
              <a:solidFill>
                <a:srgbClr val="FF0000"/>
              </a:solidFill>
              <a:latin typeface="Times New Roman" pitchFamily="18" charset="0"/>
              <a:cs typeface="Times New Roman" pitchFamily="18" charset="0"/>
            </a:endParaRPr>
          </a:p>
          <a:p>
            <a:pPr marL="285750" lvl="0" indent="-285750">
              <a:buFont typeface="Wingdings" pitchFamily="2" charset="2"/>
              <a:buChar char="ü"/>
            </a:pPr>
            <a:r>
              <a:rPr lang="en-US" smtClean="0">
                <a:latin typeface="Times New Roman" pitchFamily="18" charset="0"/>
                <a:cs typeface="Times New Roman" pitchFamily="18" charset="0"/>
              </a:rPr>
              <a:t>Chèn hình: dải </a:t>
            </a:r>
            <a:r>
              <a:rPr lang="en-US">
                <a:latin typeface="Times New Roman" pitchFamily="18" charset="0"/>
                <a:cs typeface="Times New Roman" pitchFamily="18" charset="0"/>
              </a:rPr>
              <a:t>lệnh </a:t>
            </a:r>
            <a:r>
              <a:rPr lang="en-US" smtClean="0">
                <a:solidFill>
                  <a:srgbClr val="FF0000"/>
                </a:solidFill>
                <a:latin typeface="Times New Roman" pitchFamily="18" charset="0"/>
                <a:cs typeface="Times New Roman" pitchFamily="18" charset="0"/>
              </a:rPr>
              <a:t>Insert</a:t>
            </a:r>
          </a:p>
          <a:p>
            <a:pPr marL="285750" indent="-285750">
              <a:buFont typeface="Wingdings" pitchFamily="2" charset="2"/>
              <a:buChar char="ü"/>
            </a:pPr>
            <a:r>
              <a:rPr lang="en-US">
                <a:latin typeface="Times New Roman" pitchFamily="18" charset="0"/>
                <a:cs typeface="Times New Roman" pitchFamily="18" charset="0"/>
              </a:rPr>
              <a:t>Định </a:t>
            </a:r>
            <a:r>
              <a:rPr lang="en-US" smtClean="0">
                <a:latin typeface="Times New Roman" pitchFamily="18" charset="0"/>
                <a:cs typeface="Times New Roman" pitchFamily="18" charset="0"/>
              </a:rPr>
              <a:t>dạng hình ảnh: </a:t>
            </a:r>
            <a:r>
              <a:rPr lang="en-US">
                <a:latin typeface="Times New Roman" pitchFamily="18" charset="0"/>
                <a:cs typeface="Times New Roman" pitchFamily="18" charset="0"/>
              </a:rPr>
              <a:t>chọn hình </a:t>
            </a:r>
            <a:r>
              <a:rPr lang="en-US" smtClean="0">
                <a:latin typeface="Times New Roman" pitchFamily="18" charset="0"/>
                <a:cs typeface="Times New Roman" pitchFamily="18" charset="0"/>
              </a:rPr>
              <a:t>chọn dải </a:t>
            </a:r>
            <a:r>
              <a:rPr lang="en-US">
                <a:latin typeface="Times New Roman" pitchFamily="18" charset="0"/>
                <a:cs typeface="Times New Roman" pitchFamily="18" charset="0"/>
              </a:rPr>
              <a:t>lệnh </a:t>
            </a:r>
            <a:r>
              <a:rPr lang="en-US" smtClean="0">
                <a:solidFill>
                  <a:srgbClr val="FF0000"/>
                </a:solidFill>
                <a:latin typeface="Times New Roman" pitchFamily="18" charset="0"/>
                <a:cs typeface="Times New Roman" pitchFamily="18" charset="0"/>
              </a:rPr>
              <a:t>Format</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0399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8" fill="hold" nodeType="withEffect">
                                  <p:stCondLst>
                                    <p:cond delay="1600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600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900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2300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2600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2" y="0"/>
            <a:ext cx="4343400" cy="400110"/>
          </a:xfrm>
          <a:prstGeom prst="rect">
            <a:avLst/>
          </a:prstGeom>
          <a:noFill/>
        </p:spPr>
        <p:txBody>
          <a:bodyPr wrap="square" rtlCol="0">
            <a:spAutoFit/>
          </a:bodyPr>
          <a:lstStyle/>
          <a:p>
            <a:r>
              <a:rPr lang="en-US" sz="2000" b="1" smtClean="0">
                <a:solidFill>
                  <a:srgbClr val="FF0000"/>
                </a:solidFill>
              </a:rPr>
              <a:t>Hướng dẫn thực hiện:</a:t>
            </a:r>
            <a:endParaRPr lang="vi-VN" sz="2000" b="1">
              <a:solidFill>
                <a:srgbClr val="FF0000"/>
              </a:solidFill>
            </a:endParaRPr>
          </a:p>
        </p:txBody>
      </p:sp>
      <p:pic>
        <p:nvPicPr>
          <p:cNvPr id="5" name="chien khu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3182" y="400110"/>
            <a:ext cx="8513618" cy="4743390"/>
          </a:xfrm>
          <a:prstGeom prst="rect">
            <a:avLst/>
          </a:prstGeom>
        </p:spPr>
      </p:pic>
    </p:spTree>
    <p:extLst>
      <p:ext uri="{BB962C8B-B14F-4D97-AF65-F5344CB8AC3E}">
        <p14:creationId xmlns:p14="http://schemas.microsoft.com/office/powerpoint/2010/main" val="318750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0">
                <p:cTn id="7" fill="hold" display="0">
                  <p:stCondLst>
                    <p:cond delay="indefinite"/>
                  </p:stCondLst>
                </p:cTn>
                <p:tgtEl>
                  <p:spTgt spid="5"/>
                </p:tgtEl>
              </p:cMediaNode>
            </p:video>
          </p:childTnLst>
        </p:cTn>
      </p:par>
    </p:tnLst>
  </p:timing>
  <p:extLst mod="1">
    <p:ext uri="{E180D4A7-C9FB-4DFB-919C-405C955672EB}">
      <p14:showEvtLst xmlns:p14="http://schemas.microsoft.com/office/powerpoint/2010/main">
        <p14:playEvt time="5853" objId="5"/>
        <p14:stopEvt time="117595"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266950"/>
            <a:ext cx="3429000" cy="1938992"/>
          </a:xfrm>
          <a:prstGeom prst="rect">
            <a:avLst/>
          </a:prstGeom>
          <a:solidFill>
            <a:schemeClr val="bg2"/>
          </a:solidFill>
        </p:spPr>
        <p:txBody>
          <a:bodyPr wrap="square" rtlCol="0">
            <a:spAutoFit/>
          </a:bodyPr>
          <a:lstStyle/>
          <a:p>
            <a:r>
              <a:rPr lang="en-US" sz="2400" b="1" smtClean="0">
                <a:solidFill>
                  <a:srgbClr val="FF0000"/>
                </a:solidFill>
                <a:latin typeface="Times New Roman" pitchFamily="18" charset="0"/>
                <a:cs typeface="Times New Roman" pitchFamily="18" charset="0"/>
              </a:rPr>
              <a:t>Yêu cầu:</a:t>
            </a:r>
          </a:p>
          <a:p>
            <a:pPr marL="285750" indent="-285750">
              <a:buFont typeface="Arial" pitchFamily="34" charset="0"/>
              <a:buChar char="•"/>
            </a:pPr>
            <a:r>
              <a:rPr lang="en-US" sz="2400" smtClean="0">
                <a:latin typeface="Times New Roman" pitchFamily="18" charset="0"/>
                <a:cs typeface="Times New Roman" pitchFamily="18" charset="0"/>
              </a:rPr>
              <a:t>Có nội dung</a:t>
            </a:r>
          </a:p>
          <a:p>
            <a:pPr marL="285750" indent="-285750">
              <a:buFont typeface="Arial" pitchFamily="34" charset="0"/>
              <a:buChar char="•"/>
            </a:pPr>
            <a:r>
              <a:rPr lang="en-US" sz="2400" smtClean="0">
                <a:latin typeface="Times New Roman" pitchFamily="18" charset="0"/>
                <a:cs typeface="Times New Roman" pitchFamily="18" charset="0"/>
              </a:rPr>
              <a:t>Chèn hình</a:t>
            </a:r>
          </a:p>
          <a:p>
            <a:pPr marL="285750" indent="-285750">
              <a:buFont typeface="Arial" pitchFamily="34" charset="0"/>
              <a:buChar char="•"/>
            </a:pPr>
            <a:r>
              <a:rPr lang="en-US" sz="2400" smtClean="0">
                <a:latin typeface="Times New Roman" pitchFamily="18" charset="0"/>
                <a:cs typeface="Times New Roman" pitchFamily="18" charset="0"/>
              </a:rPr>
              <a:t>Sử dụng các định dạng đã học</a:t>
            </a:r>
          </a:p>
        </p:txBody>
      </p:sp>
      <p:sp>
        <p:nvSpPr>
          <p:cNvPr id="5" name="TextBox 4"/>
          <p:cNvSpPr txBox="1"/>
          <p:nvPr/>
        </p:nvSpPr>
        <p:spPr>
          <a:xfrm>
            <a:off x="457200" y="143798"/>
            <a:ext cx="8229600" cy="2031325"/>
          </a:xfrm>
          <a:prstGeom prst="rect">
            <a:avLst/>
          </a:prstGeom>
          <a:solidFill>
            <a:schemeClr val="bg1">
              <a:lumMod val="95000"/>
            </a:schemeClr>
          </a:solidFill>
        </p:spPr>
        <p:txBody>
          <a:bodyPr wrap="square" rtlCol="0">
            <a:spAutoFit/>
          </a:bodyPr>
          <a:lstStyle/>
          <a:p>
            <a:pPr algn="ctr">
              <a:lnSpc>
                <a:spcPct val="150000"/>
              </a:lnSpc>
            </a:pPr>
            <a:r>
              <a:rPr lang="en-US" sz="2400" b="1" u="sng" smtClean="0">
                <a:solidFill>
                  <a:srgbClr val="FF0000"/>
                </a:solidFill>
              </a:rPr>
              <a:t>Bài tập</a:t>
            </a:r>
            <a:r>
              <a:rPr lang="en-US" sz="2400" b="1" smtClean="0">
                <a:solidFill>
                  <a:srgbClr val="FF0000"/>
                </a:solidFill>
              </a:rPr>
              <a:t>: </a:t>
            </a:r>
          </a:p>
          <a:p>
            <a:pPr>
              <a:lnSpc>
                <a:spcPct val="150000"/>
              </a:lnSpc>
            </a:pPr>
            <a:r>
              <a:rPr lang="en-US" sz="2000" smtClean="0">
                <a:solidFill>
                  <a:srgbClr val="002060"/>
                </a:solidFill>
              </a:rPr>
              <a:t>Soạn thảo một bài báo tường với nội dung tự chọn. Chèn các hình ảnh để minh họa nội dung bài báo. Định dạng và thay đổi cách trình bày cho đến khi em có được bài báo ưng ý. </a:t>
            </a:r>
            <a:endParaRPr lang="vi-VN" sz="2000">
              <a:solidFill>
                <a:srgbClr val="002060"/>
              </a:solidFill>
            </a:endParaRPr>
          </a:p>
        </p:txBody>
      </p:sp>
    </p:spTree>
    <p:extLst>
      <p:ext uri="{BB962C8B-B14F-4D97-AF65-F5344CB8AC3E}">
        <p14:creationId xmlns:p14="http://schemas.microsoft.com/office/powerpoint/2010/main" val="871025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9|9.1|6.8|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1361</TotalTime>
  <Words>1526</Words>
  <Application>Microsoft Office PowerPoint</Application>
  <PresentationFormat>On-screen Show (16:9)</PresentationFormat>
  <Paragraphs>182</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PowerPoint Presentation</vt:lpstr>
      <vt:lpstr>Bài thực hành 4:  em viết báo tường</vt:lpstr>
      <vt:lpstr>PowerPoint Presentation</vt:lpstr>
      <vt:lpstr>PowerPoint Presentation</vt:lpstr>
      <vt:lpstr>PowerPoint Presentation</vt:lpstr>
      <vt:lpstr>PowerPoint Presentation</vt:lpstr>
      <vt:lpstr>Thực hành theo mẫu</vt:lpstr>
      <vt:lpstr>PowerPoint Presentation</vt:lpstr>
      <vt:lpstr>PowerPoint Presentation</vt:lpstr>
      <vt:lpstr>PowerPoint Presentation</vt:lpstr>
      <vt:lpstr>PowerPoint Presentation</vt:lpstr>
      <vt:lpstr>thủ thuật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thực hành 4:  em viết báo tường</dc:title>
  <dc:creator>Win702</dc:creator>
  <cp:lastModifiedBy>A</cp:lastModifiedBy>
  <cp:revision>95</cp:revision>
  <dcterms:created xsi:type="dcterms:W3CDTF">2021-08-24T08:15:50Z</dcterms:created>
  <dcterms:modified xsi:type="dcterms:W3CDTF">2021-12-05T11:18:10Z</dcterms:modified>
</cp:coreProperties>
</file>